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4" r:id="rId1"/>
  </p:sldMasterIdLst>
  <p:notesMasterIdLst>
    <p:notesMasterId r:id="rId19"/>
  </p:notes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autoAdjust="0"/>
    <p:restoredTop sz="94660"/>
  </p:normalViewPr>
  <p:slideViewPr>
    <p:cSldViewPr>
      <p:cViewPr>
        <p:scale>
          <a:sx n="90" d="100"/>
          <a:sy n="90" d="100"/>
        </p:scale>
        <p:origin x="-792" y="-10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2" name="Shape 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2" name="Shape 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7" name="Shape 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9" name="Shape 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4" name="Shape 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9" name="Shape 1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2840053"/>
            <a:ext cx="7772400" cy="784799"/>
          </a:xfrm>
          <a:prstGeom prst="rect">
            <a:avLst/>
          </a:prstGeom>
        </p:spPr>
        <p:txBody>
          <a:bodyPr lIns="91425" tIns="91425" rIns="91425" bIns="91425" anchor="t" anchorCtr="0"/>
          <a:lstStyle>
            <a:lvl1pPr algn="ctr">
              <a:spcBef>
                <a:spcPts val="0"/>
              </a:spcBef>
              <a:buClr>
                <a:schemeClr val="lt2"/>
              </a:buClr>
              <a:buNone/>
              <a:defRPr>
                <a:solidFill>
                  <a:schemeClr val="lt2"/>
                </a:solidFill>
              </a:defRPr>
            </a:lvl1pPr>
            <a:lvl2pPr algn="ctr">
              <a:spcBef>
                <a:spcPts val="0"/>
              </a:spcBef>
              <a:buClr>
                <a:schemeClr val="lt2"/>
              </a:buClr>
              <a:buSzPct val="100000"/>
              <a:buNone/>
              <a:defRPr sz="3000">
                <a:solidFill>
                  <a:schemeClr val="lt2"/>
                </a:solidFill>
              </a:defRPr>
            </a:lvl2pPr>
            <a:lvl3pPr algn="ctr">
              <a:spcBef>
                <a:spcPts val="0"/>
              </a:spcBef>
              <a:buClr>
                <a:schemeClr val="lt2"/>
              </a:buClr>
              <a:buSzPct val="100000"/>
              <a:buNone/>
              <a:defRPr sz="3000">
                <a:solidFill>
                  <a:schemeClr val="lt2"/>
                </a:solidFill>
              </a:defRPr>
            </a:lvl3pPr>
            <a:lvl4pPr algn="ctr">
              <a:spcBef>
                <a:spcPts val="0"/>
              </a:spcBef>
              <a:buClr>
                <a:schemeClr val="lt2"/>
              </a:buClr>
              <a:buSzPct val="100000"/>
              <a:buNone/>
              <a:defRPr sz="3000">
                <a:solidFill>
                  <a:schemeClr val="lt2"/>
                </a:solidFill>
              </a:defRPr>
            </a:lvl4pPr>
            <a:lvl5pPr algn="ctr">
              <a:spcBef>
                <a:spcPts val="0"/>
              </a:spcBef>
              <a:buClr>
                <a:schemeClr val="lt2"/>
              </a:buClr>
              <a:buSzPct val="100000"/>
              <a:buNone/>
              <a:defRPr sz="3000">
                <a:solidFill>
                  <a:schemeClr val="lt2"/>
                </a:solidFill>
              </a:defRPr>
            </a:lvl5pPr>
            <a:lvl6pPr algn="ctr">
              <a:spcBef>
                <a:spcPts val="0"/>
              </a:spcBef>
              <a:buClr>
                <a:schemeClr val="lt2"/>
              </a:buClr>
              <a:buSzPct val="100000"/>
              <a:buNone/>
              <a:defRPr sz="3000">
                <a:solidFill>
                  <a:schemeClr val="lt2"/>
                </a:solidFill>
              </a:defRPr>
            </a:lvl6pPr>
            <a:lvl7pPr algn="ctr">
              <a:spcBef>
                <a:spcPts val="0"/>
              </a:spcBef>
              <a:buClr>
                <a:schemeClr val="lt2"/>
              </a:buClr>
              <a:buSzPct val="100000"/>
              <a:buNone/>
              <a:defRPr sz="3000">
                <a:solidFill>
                  <a:schemeClr val="lt2"/>
                </a:solidFill>
              </a:defRPr>
            </a:lvl7pPr>
            <a:lvl8pPr algn="ctr">
              <a:spcBef>
                <a:spcPts val="0"/>
              </a:spcBef>
              <a:buClr>
                <a:schemeClr val="lt2"/>
              </a:buClr>
              <a:buSzPct val="100000"/>
              <a:buNone/>
              <a:defRPr sz="3000">
                <a:solidFill>
                  <a:schemeClr val="lt2"/>
                </a:solidFill>
              </a:defRPr>
            </a:lvl8pPr>
            <a:lvl9pPr algn="ctr">
              <a:spcBef>
                <a:spcPts val="0"/>
              </a:spcBef>
              <a:buClr>
                <a:schemeClr val="lt2"/>
              </a:buClr>
              <a:buSzPct val="100000"/>
              <a:buNone/>
              <a:defRPr sz="3000">
                <a:solidFill>
                  <a:schemeClr val="lt2"/>
                </a:solidFill>
              </a:defRPr>
            </a:lvl9pPr>
          </a:lstStyle>
          <a:p>
            <a:endParaRPr/>
          </a:p>
        </p:txBody>
      </p:sp>
      <p:sp>
        <p:nvSpPr>
          <p:cNvPr id="10" name="Shape 10"/>
          <p:cNvSpPr txBox="1">
            <a:spLocks noGrp="1"/>
          </p:cNvSpPr>
          <p:nvPr>
            <p:ph type="ctrTitle"/>
          </p:nvPr>
        </p:nvSpPr>
        <p:spPr>
          <a:xfrm>
            <a:off x="685800" y="1583342"/>
            <a:ext cx="7772400" cy="11597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Tree>
  </p:cSld>
  <p:clrMapOvr>
    <a:masterClrMapping/>
  </p:clrMapOvr>
  <p:transition spd="slow">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Shape 12"/>
        <p:cNvGrpSpPr/>
        <p:nvPr/>
      </p:nvGrpSpPr>
      <p:grpSpPr>
        <a:xfrm>
          <a:off x="0" y="0"/>
          <a:ext cx="0" cy="0"/>
          <a:chOff x="0" y="0"/>
          <a:chExt cx="0" cy="0"/>
        </a:xfrm>
      </p:grpSpPr>
      <p:sp>
        <p:nvSpPr>
          <p:cNvPr id="14" name="Shape 14"/>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cu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transition spd="slow">
    <p:cu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transition spd="slow">
    <p:cu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algn="ctr">
              <a:spcBef>
                <a:spcPts val="0"/>
              </a:spcBef>
              <a:buSzPct val="100000"/>
              <a:buNone/>
              <a:defRPr sz="1800"/>
            </a:lvl1pPr>
          </a:lstStyle>
          <a:p>
            <a:endParaRPr/>
          </a:p>
        </p:txBody>
      </p:sp>
    </p:spTree>
  </p:cSld>
  <p:clrMapOvr>
    <a:masterClrMapping/>
  </p:clrMapOvr>
  <p:transition spd="slow">
    <p:cu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Tree>
  </p:cSld>
  <p:clrMapOvr>
    <a:masterClrMapping/>
  </p:clrMapOvr>
  <p:transition spd="slow">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lt1"/>
              </a:buClr>
              <a:buSzPct val="100000"/>
              <a:buNone/>
              <a:defRPr sz="3600" b="1">
                <a:solidFill>
                  <a:schemeClr val="lt1"/>
                </a:solidFill>
              </a:defRPr>
            </a:lvl1pPr>
            <a:lvl2pPr>
              <a:spcBef>
                <a:spcPts val="0"/>
              </a:spcBef>
              <a:buClr>
                <a:schemeClr val="lt1"/>
              </a:buClr>
              <a:buSzPct val="100000"/>
              <a:buNone/>
              <a:defRPr sz="3600" b="1">
                <a:solidFill>
                  <a:schemeClr val="lt1"/>
                </a:solidFill>
              </a:defRPr>
            </a:lvl2pPr>
            <a:lvl3pPr>
              <a:spcBef>
                <a:spcPts val="0"/>
              </a:spcBef>
              <a:buClr>
                <a:schemeClr val="lt1"/>
              </a:buClr>
              <a:buSzPct val="100000"/>
              <a:buNone/>
              <a:defRPr sz="3600" b="1">
                <a:solidFill>
                  <a:schemeClr val="lt1"/>
                </a:solidFill>
              </a:defRPr>
            </a:lvl3pPr>
            <a:lvl4pPr>
              <a:spcBef>
                <a:spcPts val="0"/>
              </a:spcBef>
              <a:buClr>
                <a:schemeClr val="lt1"/>
              </a:buClr>
              <a:buSzPct val="100000"/>
              <a:buNone/>
              <a:defRPr sz="3600" b="1">
                <a:solidFill>
                  <a:schemeClr val="lt1"/>
                </a:solidFill>
              </a:defRPr>
            </a:lvl4pPr>
            <a:lvl5pPr>
              <a:spcBef>
                <a:spcPts val="0"/>
              </a:spcBef>
              <a:buClr>
                <a:schemeClr val="lt1"/>
              </a:buClr>
              <a:buSzPct val="100000"/>
              <a:buNone/>
              <a:defRPr sz="3600" b="1">
                <a:solidFill>
                  <a:schemeClr val="lt1"/>
                </a:solidFill>
              </a:defRPr>
            </a:lvl5pPr>
            <a:lvl6pPr>
              <a:spcBef>
                <a:spcPts val="0"/>
              </a:spcBef>
              <a:buClr>
                <a:schemeClr val="lt1"/>
              </a:buClr>
              <a:buSzPct val="100000"/>
              <a:buNone/>
              <a:defRPr sz="3600" b="1">
                <a:solidFill>
                  <a:schemeClr val="lt1"/>
                </a:solidFill>
              </a:defRPr>
            </a:lvl6pPr>
            <a:lvl7pPr>
              <a:spcBef>
                <a:spcPts val="0"/>
              </a:spcBef>
              <a:buClr>
                <a:schemeClr val="lt1"/>
              </a:buClr>
              <a:buSzPct val="100000"/>
              <a:buNone/>
              <a:defRPr sz="3600" b="1">
                <a:solidFill>
                  <a:schemeClr val="lt1"/>
                </a:solidFill>
              </a:defRPr>
            </a:lvl7pPr>
            <a:lvl8pPr>
              <a:spcBef>
                <a:spcPts val="0"/>
              </a:spcBef>
              <a:buClr>
                <a:schemeClr val="lt1"/>
              </a:buClr>
              <a:buSzPct val="100000"/>
              <a:buNone/>
              <a:defRPr sz="3600" b="1">
                <a:solidFill>
                  <a:schemeClr val="lt1"/>
                </a:solidFill>
              </a:defRPr>
            </a:lvl8pPr>
            <a:lvl9pPr>
              <a:spcBef>
                <a:spcPts val="0"/>
              </a:spcBef>
              <a:buClr>
                <a:schemeClr val="lt1"/>
              </a:buClr>
              <a:buSzPct val="100000"/>
              <a:buNone/>
              <a:defRPr sz="3600" b="1">
                <a:solidFill>
                  <a:schemeClr val="lt1"/>
                </a:solidFill>
              </a:defRPr>
            </a:lvl9pPr>
          </a:lstStyle>
          <a:p>
            <a:endParaRPr dirty="0"/>
          </a:p>
        </p:txBody>
      </p:sp>
      <p:sp>
        <p:nvSpPr>
          <p:cNvPr id="6" name="Shape 6"/>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a:spcBef>
                <a:spcPts val="600"/>
              </a:spcBef>
              <a:buClr>
                <a:schemeClr val="lt1"/>
              </a:buClr>
              <a:buSzPct val="100000"/>
              <a:defRPr sz="3000">
                <a:solidFill>
                  <a:schemeClr val="lt1"/>
                </a:solidFill>
              </a:defRPr>
            </a:lvl1pPr>
            <a:lvl2pPr>
              <a:spcBef>
                <a:spcPts val="480"/>
              </a:spcBef>
              <a:buClr>
                <a:schemeClr val="lt1"/>
              </a:buClr>
              <a:buSzPct val="100000"/>
              <a:defRPr sz="2400">
                <a:solidFill>
                  <a:schemeClr val="lt1"/>
                </a:solidFill>
              </a:defRPr>
            </a:lvl2pPr>
            <a:lvl3pPr>
              <a:spcBef>
                <a:spcPts val="480"/>
              </a:spcBef>
              <a:buClr>
                <a:schemeClr val="lt1"/>
              </a:buClr>
              <a:buSzPct val="100000"/>
              <a:defRPr sz="2400">
                <a:solidFill>
                  <a:schemeClr val="lt1"/>
                </a:solidFill>
              </a:defRPr>
            </a:lvl3pPr>
            <a:lvl4pPr>
              <a:spcBef>
                <a:spcPts val="360"/>
              </a:spcBef>
              <a:buClr>
                <a:schemeClr val="lt1"/>
              </a:buClr>
              <a:buSzPct val="100000"/>
              <a:defRPr sz="1800">
                <a:solidFill>
                  <a:schemeClr val="lt1"/>
                </a:solidFill>
              </a:defRPr>
            </a:lvl4pPr>
            <a:lvl5pPr>
              <a:spcBef>
                <a:spcPts val="360"/>
              </a:spcBef>
              <a:buClr>
                <a:schemeClr val="lt1"/>
              </a:buClr>
              <a:buSzPct val="100000"/>
              <a:defRPr sz="1800">
                <a:solidFill>
                  <a:schemeClr val="lt1"/>
                </a:solidFill>
              </a:defRPr>
            </a:lvl5pPr>
            <a:lvl6pPr>
              <a:spcBef>
                <a:spcPts val="360"/>
              </a:spcBef>
              <a:buClr>
                <a:schemeClr val="lt1"/>
              </a:buClr>
              <a:buSzPct val="100000"/>
              <a:defRPr sz="1800">
                <a:solidFill>
                  <a:schemeClr val="lt1"/>
                </a:solidFill>
              </a:defRPr>
            </a:lvl6pPr>
            <a:lvl7pPr>
              <a:spcBef>
                <a:spcPts val="360"/>
              </a:spcBef>
              <a:buClr>
                <a:schemeClr val="lt1"/>
              </a:buClr>
              <a:buSzPct val="100000"/>
              <a:defRPr sz="1800">
                <a:solidFill>
                  <a:schemeClr val="lt1"/>
                </a:solidFill>
              </a:defRPr>
            </a:lvl7pPr>
            <a:lvl8pPr>
              <a:spcBef>
                <a:spcPts val="360"/>
              </a:spcBef>
              <a:buClr>
                <a:schemeClr val="lt1"/>
              </a:buClr>
              <a:buSzPct val="100000"/>
              <a:defRPr sz="1800">
                <a:solidFill>
                  <a:schemeClr val="lt1"/>
                </a:solidFill>
              </a:defRPr>
            </a:lvl8pPr>
            <a:lvl9pPr>
              <a:spcBef>
                <a:spcPts val="360"/>
              </a:spcBef>
              <a:buClr>
                <a:schemeClr val="lt1"/>
              </a:buClr>
              <a:buSzPct val="100000"/>
              <a:defRPr sz="1800">
                <a:solidFill>
                  <a:schemeClr val="lt1"/>
                </a:solidFill>
              </a:defRPr>
            </a:lvl9pPr>
          </a:lstStyle>
          <a:p>
            <a:endParaRPr dirty="0"/>
          </a:p>
        </p:txBody>
      </p:sp>
      <p:sp>
        <p:nvSpPr>
          <p:cNvPr id="8" name="TextBox 7"/>
          <p:cNvSpPr txBox="1"/>
          <p:nvPr userDrawn="1"/>
        </p:nvSpPr>
        <p:spPr>
          <a:xfrm>
            <a:off x="8534400" y="4835723"/>
            <a:ext cx="685800" cy="307777"/>
          </a:xfrm>
          <a:prstGeom prst="rect">
            <a:avLst/>
          </a:prstGeom>
          <a:noFill/>
        </p:spPr>
        <p:txBody>
          <a:bodyPr wrap="square" rtlCol="0">
            <a:spAutoFit/>
          </a:bodyPr>
          <a:lstStyle/>
          <a:p>
            <a:fld id="{5D7E4992-5BC7-40DF-B327-4326E5C72803}" type="slidenum">
              <a:rPr lang="en-US" baseline="0" smtClean="0">
                <a:solidFill>
                  <a:srgbClr val="FFC000"/>
                </a:solidFill>
              </a:rPr>
              <a:t>‹#›</a:t>
            </a:fld>
            <a:r>
              <a:rPr lang="en-US" baseline="0" dirty="0" smtClean="0">
                <a:solidFill>
                  <a:srgbClr val="FFC000"/>
                </a:solidFill>
              </a:rPr>
              <a:t>/17</a:t>
            </a:r>
            <a:endParaRPr lang="en-US" dirty="0">
              <a:solidFill>
                <a:srgbClr val="FFC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ransition spd="slow">
    <p:cut/>
  </p:transition>
  <p:timing>
    <p:tnLst>
      <p:par>
        <p:cTn id="1" dur="indefinite" restart="never" nodeType="tmRoot"/>
      </p:par>
    </p:tnLst>
  </p:timing>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ctrTitle"/>
          </p:nvPr>
        </p:nvSpPr>
        <p:spPr>
          <a:xfrm>
            <a:off x="685800" y="1583342"/>
            <a:ext cx="7772400" cy="1159856"/>
          </a:xfrm>
          <a:prstGeom prst="rect">
            <a:avLst/>
          </a:prstGeom>
        </p:spPr>
        <p:txBody>
          <a:bodyPr lIns="91425" tIns="91425" rIns="91425" bIns="91425" anchor="b" anchorCtr="0">
            <a:noAutofit/>
          </a:bodyPr>
          <a:lstStyle/>
          <a:p>
            <a:pPr>
              <a:spcBef>
                <a:spcPts val="0"/>
              </a:spcBef>
              <a:buNone/>
            </a:pPr>
            <a:r>
              <a:rPr lang="en" sz="4000"/>
              <a:t>Using 2D-Axisymmetric Finite Element Models to understand the influence of Magma Underplating</a:t>
            </a:r>
          </a:p>
        </p:txBody>
      </p:sp>
      <p:sp>
        <p:nvSpPr>
          <p:cNvPr id="31" name="Shape 31"/>
          <p:cNvSpPr txBox="1">
            <a:spLocks noGrp="1"/>
          </p:cNvSpPr>
          <p:nvPr>
            <p:ph type="subTitle" idx="1"/>
          </p:nvPr>
        </p:nvSpPr>
        <p:spPr>
          <a:xfrm>
            <a:off x="1167075" y="3508471"/>
            <a:ext cx="7772400" cy="1553699"/>
          </a:xfrm>
          <a:prstGeom prst="rect">
            <a:avLst/>
          </a:prstGeom>
        </p:spPr>
        <p:txBody>
          <a:bodyPr lIns="91425" tIns="91425" rIns="91425" bIns="91425" anchor="t" anchorCtr="0">
            <a:noAutofit/>
          </a:bodyPr>
          <a:lstStyle/>
          <a:p>
            <a:pPr algn="r" rtl="0">
              <a:spcBef>
                <a:spcPts val="0"/>
              </a:spcBef>
              <a:buNone/>
            </a:pPr>
            <a:r>
              <a:rPr lang="en" sz="2400"/>
              <a:t>Ophelia George</a:t>
            </a:r>
          </a:p>
          <a:p>
            <a:pPr algn="r" rtl="0">
              <a:spcBef>
                <a:spcPts val="0"/>
              </a:spcBef>
              <a:buNone/>
            </a:pPr>
            <a:r>
              <a:rPr lang="en" sz="2400"/>
              <a:t>PhD Candidate in Geology</a:t>
            </a:r>
          </a:p>
          <a:p>
            <a:pPr algn="r" rtl="0">
              <a:spcBef>
                <a:spcPts val="0"/>
              </a:spcBef>
              <a:buNone/>
            </a:pPr>
            <a:r>
              <a:rPr lang="en" sz="2400"/>
              <a:t>University of South Florida</a:t>
            </a:r>
          </a:p>
          <a:p>
            <a:pPr algn="r">
              <a:spcBef>
                <a:spcPts val="0"/>
              </a:spcBef>
              <a:buNone/>
            </a:pPr>
            <a:r>
              <a:rPr lang="en" sz="2400"/>
              <a:t>2015 MDF Mid-Year Research and Writing Conference</a:t>
            </a:r>
          </a:p>
        </p:txBody>
      </p:sp>
      <p:pic>
        <p:nvPicPr>
          <p:cNvPr id="32" name="Shape 32"/>
          <p:cNvPicPr preferRelativeResize="0"/>
          <p:nvPr/>
        </p:nvPicPr>
        <p:blipFill>
          <a:blip r:embed="rId3">
            <a:alphaModFix/>
          </a:blip>
          <a:stretch>
            <a:fillRect/>
          </a:stretch>
        </p:blipFill>
        <p:spPr>
          <a:xfrm>
            <a:off x="131026" y="2743200"/>
            <a:ext cx="3537347" cy="18614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dirty="0" smtClean="0"/>
              <a:t>Acknowledgement</a:t>
            </a:r>
            <a:endParaRPr lang="en" dirty="0"/>
          </a:p>
        </p:txBody>
      </p:sp>
      <p:sp>
        <p:nvSpPr>
          <p:cNvPr id="38" name="Shape 38"/>
          <p:cNvSpPr txBox="1">
            <a:spLocks noGrp="1"/>
          </p:cNvSpPr>
          <p:nvPr>
            <p:ph type="body" idx="1"/>
          </p:nvPr>
        </p:nvSpPr>
        <p:spPr>
          <a:xfrm>
            <a:off x="0" y="1200151"/>
            <a:ext cx="8991600" cy="3276599"/>
          </a:xfrm>
          <a:prstGeom prst="rect">
            <a:avLst/>
          </a:prstGeom>
        </p:spPr>
        <p:txBody>
          <a:bodyPr lIns="91425" tIns="91425" rIns="91425" bIns="91425" numCol="2" anchor="t" anchorCtr="0">
            <a:noAutofit/>
          </a:bodyPr>
          <a:lstStyle/>
          <a:p>
            <a:pPr marL="457200" lvl="0" indent="-419100" rtl="0">
              <a:spcBef>
                <a:spcPts val="0"/>
              </a:spcBef>
              <a:buClr>
                <a:schemeClr val="lt1"/>
              </a:buClr>
              <a:buSzPct val="100000"/>
              <a:buFont typeface="Arial"/>
              <a:buChar char="●"/>
            </a:pPr>
            <a:r>
              <a:rPr lang="en" dirty="0" smtClean="0"/>
              <a:t>Research Team</a:t>
            </a:r>
          </a:p>
          <a:p>
            <a:pPr marL="914400" lvl="1" indent="-381000" rtl="0">
              <a:spcBef>
                <a:spcPts val="0"/>
              </a:spcBef>
              <a:buClr>
                <a:schemeClr val="lt1"/>
              </a:buClr>
              <a:buSzPct val="80000"/>
              <a:buFont typeface="Courier New"/>
              <a:buChar char="o"/>
            </a:pPr>
            <a:r>
              <a:rPr lang="en" dirty="0" smtClean="0"/>
              <a:t>Co Advisor: Rocco Malservisi, PhD</a:t>
            </a:r>
          </a:p>
          <a:p>
            <a:pPr marL="914400" lvl="1" indent="-381000" rtl="0">
              <a:spcBef>
                <a:spcPts val="0"/>
              </a:spcBef>
              <a:buClr>
                <a:schemeClr val="lt1"/>
              </a:buClr>
              <a:buSzPct val="80000"/>
              <a:buFont typeface="Courier New"/>
              <a:buChar char="o"/>
            </a:pPr>
            <a:r>
              <a:rPr lang="en" dirty="0" smtClean="0"/>
              <a:t>Co Advisor: Charles Connor, PhD</a:t>
            </a:r>
          </a:p>
          <a:p>
            <a:pPr marL="914400" lvl="1" indent="-381000" rtl="0">
              <a:spcBef>
                <a:spcPts val="0"/>
              </a:spcBef>
              <a:buClr>
                <a:schemeClr val="lt1"/>
              </a:buClr>
              <a:buSzPct val="80000"/>
              <a:buFont typeface="Courier New"/>
              <a:buChar char="o"/>
            </a:pPr>
            <a:r>
              <a:rPr lang="en" dirty="0" smtClean="0"/>
              <a:t>Technical Support: Rob Govers (PhD), Lukas van de Wiel, Laura Connor.</a:t>
            </a:r>
            <a:endParaRPr lang="en" dirty="0" smtClean="0"/>
          </a:p>
          <a:p>
            <a:pPr marL="457200" lvl="0" indent="-419100">
              <a:buFont typeface="Arial"/>
              <a:buChar char="●"/>
            </a:pPr>
            <a:r>
              <a:rPr lang="en" dirty="0" smtClean="0"/>
              <a:t>Funding</a:t>
            </a:r>
            <a:endParaRPr lang="en" dirty="0" smtClean="0"/>
          </a:p>
          <a:p>
            <a:pPr marL="914400" lvl="1" indent="-381000">
              <a:buSzPct val="80000"/>
              <a:buFont typeface="Courier New"/>
              <a:buChar char="o"/>
            </a:pPr>
            <a:r>
              <a:rPr lang="en" dirty="0" smtClean="0"/>
              <a:t>Obayashi Corpation (NUMO project)</a:t>
            </a:r>
            <a:endParaRPr lang="en" dirty="0" smtClean="0"/>
          </a:p>
          <a:p>
            <a:pPr marL="914400" lvl="1" indent="-381000">
              <a:buSzPct val="80000"/>
              <a:buFont typeface="Courier New"/>
              <a:buChar char="o"/>
            </a:pPr>
            <a:r>
              <a:rPr lang="en" dirty="0" smtClean="0"/>
              <a:t>McKnight Dissertaion Fellowship (FEF)</a:t>
            </a:r>
            <a:endParaRPr lang="en" dirty="0" smtClean="0"/>
          </a:p>
        </p:txBody>
      </p:sp>
      <p:pic>
        <p:nvPicPr>
          <p:cNvPr id="2050" name="Picture 2" descr="http://hennarot.forest.usf.edu/main/depts/geosci/research/Volcanology/includes/images/numo.jpg"/>
          <p:cNvPicPr>
            <a:picLocks noChangeAspect="1" noChangeArrowheads="1"/>
          </p:cNvPicPr>
          <p:nvPr/>
        </p:nvPicPr>
        <p:blipFill>
          <a:blip r:embed="rId3"/>
          <a:srcRect/>
          <a:stretch>
            <a:fillRect/>
          </a:stretch>
        </p:blipFill>
        <p:spPr bwMode="auto">
          <a:xfrm>
            <a:off x="5175998" y="4714874"/>
            <a:ext cx="1190625" cy="428626"/>
          </a:xfrm>
          <a:prstGeom prst="rect">
            <a:avLst/>
          </a:prstGeom>
          <a:noFill/>
        </p:spPr>
      </p:pic>
      <p:pic>
        <p:nvPicPr>
          <p:cNvPr id="2052" name="Picture 4" descr="https://portal.magnet.fsu.edu/Documents/image003.jpg"/>
          <p:cNvPicPr>
            <a:picLocks noChangeAspect="1" noChangeArrowheads="1"/>
          </p:cNvPicPr>
          <p:nvPr/>
        </p:nvPicPr>
        <p:blipFill>
          <a:blip r:embed="rId4"/>
          <a:srcRect/>
          <a:stretch>
            <a:fillRect/>
          </a:stretch>
        </p:blipFill>
        <p:spPr bwMode="auto">
          <a:xfrm>
            <a:off x="7620000" y="4232276"/>
            <a:ext cx="914400" cy="911224"/>
          </a:xfrm>
          <a:prstGeom prst="rect">
            <a:avLst/>
          </a:prstGeom>
          <a:noFill/>
        </p:spPr>
      </p:pic>
      <p:pic>
        <p:nvPicPr>
          <p:cNvPr id="2053" name="Picture 5" descr="C:\Users\Ophelia\Documents\PhD_Material\Research_Resources\Numo\Presentations\Utrecht_logo.PNG"/>
          <p:cNvPicPr>
            <a:picLocks noChangeAspect="1" noChangeArrowheads="1"/>
          </p:cNvPicPr>
          <p:nvPr/>
        </p:nvPicPr>
        <p:blipFill>
          <a:blip r:embed="rId5"/>
          <a:srcRect/>
          <a:stretch>
            <a:fillRect/>
          </a:stretch>
        </p:blipFill>
        <p:spPr bwMode="auto">
          <a:xfrm>
            <a:off x="2246220" y="4659102"/>
            <a:ext cx="1676400" cy="484398"/>
          </a:xfrm>
          <a:prstGeom prst="rect">
            <a:avLst/>
          </a:prstGeom>
          <a:noFill/>
        </p:spPr>
      </p:pic>
      <p:pic>
        <p:nvPicPr>
          <p:cNvPr id="2057" name="Picture 9" descr="http://www.cse.usf.edu/~imrul/figs/USF_logo.jpg"/>
          <p:cNvPicPr>
            <a:picLocks noChangeAspect="1" noChangeArrowheads="1"/>
          </p:cNvPicPr>
          <p:nvPr/>
        </p:nvPicPr>
        <p:blipFill>
          <a:blip r:embed="rId6"/>
          <a:srcRect/>
          <a:stretch>
            <a:fillRect/>
          </a:stretch>
        </p:blipFill>
        <p:spPr bwMode="auto">
          <a:xfrm>
            <a:off x="0" y="4412106"/>
            <a:ext cx="992842" cy="731394"/>
          </a:xfrm>
          <a:prstGeom prst="rect">
            <a:avLst/>
          </a:prstGeom>
          <a:noFill/>
        </p:spPr>
      </p:pic>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Talk Outline</a:t>
            </a:r>
          </a:p>
        </p:txBody>
      </p:sp>
      <p:sp>
        <p:nvSpPr>
          <p:cNvPr id="38" name="Shape 38"/>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marL="457200" lvl="0" indent="-419100" rtl="0">
              <a:spcBef>
                <a:spcPts val="0"/>
              </a:spcBef>
              <a:buClr>
                <a:schemeClr val="lt1"/>
              </a:buClr>
              <a:buSzPct val="100000"/>
              <a:buFont typeface="Arial"/>
              <a:buChar char="●"/>
            </a:pPr>
            <a:r>
              <a:rPr lang="en"/>
              <a:t>Background</a:t>
            </a:r>
          </a:p>
          <a:p>
            <a:pPr marL="914400" lvl="1" indent="-381000" rtl="0">
              <a:spcBef>
                <a:spcPts val="0"/>
              </a:spcBef>
              <a:buClr>
                <a:schemeClr val="lt1"/>
              </a:buClr>
              <a:buSzPct val="80000"/>
              <a:buFont typeface="Courier New"/>
              <a:buChar char="o"/>
            </a:pPr>
            <a:r>
              <a:rPr lang="en"/>
              <a:t>Study Area/Tectonic Setting</a:t>
            </a:r>
          </a:p>
          <a:p>
            <a:pPr marL="914400" lvl="1" indent="-381000" rtl="0">
              <a:spcBef>
                <a:spcPts val="0"/>
              </a:spcBef>
              <a:buClr>
                <a:schemeClr val="lt1"/>
              </a:buClr>
              <a:buSzPct val="80000"/>
              <a:buFont typeface="Courier New"/>
              <a:buChar char="o"/>
            </a:pPr>
            <a:r>
              <a:rPr lang="en"/>
              <a:t>Motivation</a:t>
            </a:r>
          </a:p>
          <a:p>
            <a:pPr marL="914400" lvl="1" indent="-381000" rtl="0">
              <a:spcBef>
                <a:spcPts val="0"/>
              </a:spcBef>
              <a:buClr>
                <a:schemeClr val="lt1"/>
              </a:buClr>
              <a:buSzPct val="80000"/>
              <a:buFont typeface="Courier New"/>
              <a:buChar char="o"/>
            </a:pPr>
            <a:r>
              <a:rPr lang="en"/>
              <a:t>Model Setup</a:t>
            </a:r>
          </a:p>
          <a:p>
            <a:pPr marL="457200" lvl="0" indent="-419100" rtl="0">
              <a:spcBef>
                <a:spcPts val="0"/>
              </a:spcBef>
              <a:buClr>
                <a:schemeClr val="lt1"/>
              </a:buClr>
              <a:buSzPct val="100000"/>
              <a:buFont typeface="Arial"/>
              <a:buChar char="●"/>
            </a:pPr>
            <a:r>
              <a:rPr lang="en"/>
              <a:t>Models/Results</a:t>
            </a:r>
          </a:p>
          <a:p>
            <a:pPr marL="457200" lvl="0" indent="-419100" rtl="0">
              <a:spcBef>
                <a:spcPts val="0"/>
              </a:spcBef>
              <a:buClr>
                <a:schemeClr val="lt1"/>
              </a:buClr>
              <a:buSzPct val="100000"/>
              <a:buFont typeface="Arial"/>
              <a:buChar char="●"/>
            </a:pPr>
            <a:r>
              <a:rPr lang="en"/>
              <a:t>Model Validation: Comparison with Regional Gravity</a:t>
            </a:r>
          </a:p>
          <a:p>
            <a:pPr marL="457200" lvl="0" indent="-419100" rtl="0">
              <a:spcBef>
                <a:spcPts val="0"/>
              </a:spcBef>
              <a:buClr>
                <a:schemeClr val="lt1"/>
              </a:buClr>
              <a:buSzPct val="100000"/>
              <a:buFont typeface="Arial"/>
              <a:buChar char="●"/>
            </a:pPr>
            <a:r>
              <a:rPr lang="en"/>
              <a:t>Conclusions</a:t>
            </a: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685800" y="1583342"/>
            <a:ext cx="7772400" cy="1159799"/>
          </a:xfrm>
          <a:prstGeom prst="rect">
            <a:avLst/>
          </a:prstGeom>
        </p:spPr>
        <p:txBody>
          <a:bodyPr lIns="91425" tIns="91425" rIns="91425" bIns="91425" anchor="b" anchorCtr="0">
            <a:noAutofit/>
          </a:bodyPr>
          <a:lstStyle/>
          <a:p>
            <a:pPr>
              <a:spcBef>
                <a:spcPts val="0"/>
              </a:spcBef>
              <a:buNone/>
            </a:pPr>
            <a:r>
              <a:rPr lang="en"/>
              <a:t>Background</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82900" y="45553"/>
            <a:ext cx="8229600" cy="857400"/>
          </a:xfrm>
          <a:prstGeom prst="rect">
            <a:avLst/>
          </a:prstGeom>
        </p:spPr>
        <p:txBody>
          <a:bodyPr lIns="91425" tIns="91425" rIns="91425" bIns="91425" anchor="b" anchorCtr="0">
            <a:noAutofit/>
          </a:bodyPr>
          <a:lstStyle/>
          <a:p>
            <a:pPr>
              <a:spcBef>
                <a:spcPts val="0"/>
              </a:spcBef>
              <a:buNone/>
            </a:pPr>
            <a:r>
              <a:rPr lang="en"/>
              <a:t>Study Area/Tectonic Setting</a:t>
            </a:r>
          </a:p>
        </p:txBody>
      </p:sp>
      <p:sp>
        <p:nvSpPr>
          <p:cNvPr id="50" name="Shape 50"/>
          <p:cNvSpPr txBox="1">
            <a:spLocks noGrp="1"/>
          </p:cNvSpPr>
          <p:nvPr>
            <p:ph type="body" idx="1"/>
          </p:nvPr>
        </p:nvSpPr>
        <p:spPr>
          <a:xfrm>
            <a:off x="412625" y="977350"/>
            <a:ext cx="4952700" cy="3725699"/>
          </a:xfrm>
          <a:prstGeom prst="rect">
            <a:avLst/>
          </a:prstGeom>
        </p:spPr>
        <p:txBody>
          <a:bodyPr lIns="91425" tIns="91425" rIns="91425" bIns="91425" anchor="t" anchorCtr="0">
            <a:noAutofit/>
          </a:bodyPr>
          <a:lstStyle/>
          <a:p>
            <a:pPr marL="457200" lvl="0" indent="-406400" rtl="0">
              <a:spcBef>
                <a:spcPts val="0"/>
              </a:spcBef>
              <a:buClr>
                <a:schemeClr val="lt1"/>
              </a:buClr>
              <a:buSzPct val="100000"/>
              <a:buFont typeface="Arial"/>
              <a:buChar char="●"/>
            </a:pPr>
            <a:r>
              <a:rPr lang="en" sz="2800"/>
              <a:t>Subduction zone created by the collision of 4 tectonic plates</a:t>
            </a:r>
          </a:p>
          <a:p>
            <a:pPr marL="457200" lvl="0" indent="-406400" rtl="0">
              <a:spcBef>
                <a:spcPts val="0"/>
              </a:spcBef>
              <a:buClr>
                <a:schemeClr val="lt1"/>
              </a:buClr>
              <a:buSzPct val="100000"/>
              <a:buFont typeface="Arial"/>
              <a:buChar char="●"/>
            </a:pPr>
            <a:r>
              <a:rPr lang="en" sz="2800"/>
              <a:t>Volcanoes occur in cluster along the arc</a:t>
            </a:r>
          </a:p>
          <a:p>
            <a:pPr marL="457200" lvl="0" indent="-406400">
              <a:spcBef>
                <a:spcPts val="0"/>
              </a:spcBef>
              <a:buClr>
                <a:schemeClr val="lt1"/>
              </a:buClr>
              <a:buSzPct val="100000"/>
              <a:buFont typeface="Arial"/>
              <a:buChar char="●"/>
            </a:pPr>
            <a:r>
              <a:rPr lang="en" sz="2800"/>
              <a:t>Clusters are topographically elevated</a:t>
            </a:r>
          </a:p>
        </p:txBody>
      </p:sp>
      <p:grpSp>
        <p:nvGrpSpPr>
          <p:cNvPr id="8" name="Group 7"/>
          <p:cNvGrpSpPr/>
          <p:nvPr/>
        </p:nvGrpSpPr>
        <p:grpSpPr>
          <a:xfrm>
            <a:off x="5105400" y="819150"/>
            <a:ext cx="3537969" cy="4118349"/>
            <a:chOff x="5561290" y="934925"/>
            <a:chExt cx="3537969" cy="4118349"/>
          </a:xfrm>
        </p:grpSpPr>
        <p:pic>
          <p:nvPicPr>
            <p:cNvPr id="51" name="Shape 51"/>
            <p:cNvPicPr preferRelativeResize="0"/>
            <p:nvPr/>
          </p:nvPicPr>
          <p:blipFill>
            <a:blip r:embed="rId3"/>
            <a:stretch>
              <a:fillRect/>
            </a:stretch>
          </p:blipFill>
          <p:spPr>
            <a:xfrm>
              <a:off x="5561290" y="934925"/>
              <a:ext cx="3537969" cy="4118349"/>
            </a:xfrm>
            <a:prstGeom prst="rect">
              <a:avLst/>
            </a:prstGeom>
            <a:noFill/>
            <a:ln>
              <a:noFill/>
            </a:ln>
          </p:spPr>
        </p:pic>
        <p:pic>
          <p:nvPicPr>
            <p:cNvPr id="52" name="Shape 52"/>
            <p:cNvPicPr preferRelativeResize="0"/>
            <p:nvPr/>
          </p:nvPicPr>
          <p:blipFill>
            <a:blip r:embed="rId4">
              <a:alphaModFix/>
            </a:blip>
            <a:stretch>
              <a:fillRect/>
            </a:stretch>
          </p:blipFill>
          <p:spPr>
            <a:xfrm>
              <a:off x="5562600" y="934925"/>
              <a:ext cx="1700149" cy="1188325"/>
            </a:xfrm>
            <a:prstGeom prst="rect">
              <a:avLst/>
            </a:prstGeom>
            <a:noFill/>
            <a:ln>
              <a:noFill/>
            </a:ln>
          </p:spPr>
        </p:pic>
      </p:grpSp>
      <p:sp>
        <p:nvSpPr>
          <p:cNvPr id="53" name="Shape 53"/>
          <p:cNvSpPr/>
          <p:nvPr/>
        </p:nvSpPr>
        <p:spPr>
          <a:xfrm>
            <a:off x="7994325" y="2531100"/>
            <a:ext cx="160500" cy="178199"/>
          </a:xfrm>
          <a:prstGeom prst="ellipse">
            <a:avLst/>
          </a:prstGeom>
          <a:noFill/>
          <a:ln w="19050" cap="flat">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grpSp>
        <p:nvGrpSpPr>
          <p:cNvPr id="17" name="Group 16"/>
          <p:cNvGrpSpPr/>
          <p:nvPr/>
        </p:nvGrpSpPr>
        <p:grpSpPr>
          <a:xfrm>
            <a:off x="4469890" y="1123950"/>
            <a:ext cx="4674110" cy="2957245"/>
            <a:chOff x="533400" y="1200150"/>
            <a:chExt cx="4674110" cy="2957245"/>
          </a:xfrm>
        </p:grpSpPr>
        <p:pic>
          <p:nvPicPr>
            <p:cNvPr id="61" name="Shape 61"/>
            <p:cNvPicPr preferRelativeResize="0"/>
            <p:nvPr/>
          </p:nvPicPr>
          <p:blipFill>
            <a:blip r:embed="rId3">
              <a:alphaModFix/>
            </a:blip>
            <a:stretch>
              <a:fillRect/>
            </a:stretch>
          </p:blipFill>
          <p:spPr>
            <a:xfrm>
              <a:off x="533400" y="1200150"/>
              <a:ext cx="4649750" cy="2957245"/>
            </a:xfrm>
            <a:prstGeom prst="rect">
              <a:avLst/>
            </a:prstGeom>
            <a:noFill/>
            <a:ln>
              <a:noFill/>
            </a:ln>
          </p:spPr>
        </p:pic>
        <p:sp>
          <p:nvSpPr>
            <p:cNvPr id="15" name="Rectangle 14"/>
            <p:cNvSpPr/>
            <p:nvPr/>
          </p:nvSpPr>
          <p:spPr>
            <a:xfrm>
              <a:off x="4038600" y="3638550"/>
              <a:ext cx="1168910" cy="307777"/>
            </a:xfrm>
            <a:prstGeom prst="rect">
              <a:avLst/>
            </a:prstGeom>
          </p:spPr>
          <p:txBody>
            <a:bodyPr wrap="none">
              <a:spAutoFit/>
            </a:bodyPr>
            <a:lstStyle/>
            <a:p>
              <a:r>
                <a:rPr lang="en" dirty="0" smtClean="0">
                  <a:solidFill>
                    <a:schemeClr val="tx1"/>
                  </a:solidFill>
                </a:rPr>
                <a:t>Tamura, Y., </a:t>
              </a:r>
              <a:endParaRPr lang="en-US" dirty="0">
                <a:solidFill>
                  <a:schemeClr val="tx1"/>
                </a:solidFill>
              </a:endParaRPr>
            </a:p>
          </p:txBody>
        </p:sp>
      </p:grpSp>
      <p:sp>
        <p:nvSpPr>
          <p:cNvPr id="59" name="Shape 5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spcBef>
                <a:spcPts val="0"/>
              </a:spcBef>
              <a:buNone/>
            </a:pPr>
            <a:r>
              <a:rPr lang="en" dirty="0"/>
              <a:t>Study Motivation</a:t>
            </a:r>
          </a:p>
        </p:txBody>
      </p:sp>
      <p:sp>
        <p:nvSpPr>
          <p:cNvPr id="60" name="Shape 60"/>
          <p:cNvSpPr txBox="1">
            <a:spLocks noGrp="1"/>
          </p:cNvSpPr>
          <p:nvPr>
            <p:ph type="body" idx="1"/>
          </p:nvPr>
        </p:nvSpPr>
        <p:spPr>
          <a:xfrm>
            <a:off x="169325" y="1200150"/>
            <a:ext cx="4545300" cy="37256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Many of the volcanic clusters are associated with negative gravity anomalies.</a:t>
            </a:r>
          </a:p>
          <a:p>
            <a:pPr marL="457200" lvl="0" indent="-381000" rtl="0">
              <a:spcBef>
                <a:spcPts val="0"/>
              </a:spcBef>
              <a:buClr>
                <a:schemeClr val="lt1"/>
              </a:buClr>
              <a:buSzPct val="100000"/>
              <a:buFont typeface="Arial"/>
              <a:buChar char="●"/>
            </a:pPr>
            <a:r>
              <a:rPr lang="en" sz="2400" dirty="0"/>
              <a:t>Volcanoes are topographically elevated relative to the surrounding area.</a:t>
            </a:r>
          </a:p>
          <a:p>
            <a:pPr marL="457200" lvl="0" indent="-381000">
              <a:spcBef>
                <a:spcPts val="0"/>
              </a:spcBef>
              <a:buClr>
                <a:schemeClr val="lt1"/>
              </a:buClr>
              <a:buSzPct val="100000"/>
              <a:buFont typeface="Arial"/>
              <a:buChar char="●"/>
            </a:pPr>
            <a:r>
              <a:rPr lang="en" sz="2400" dirty="0"/>
              <a:t>Low velocity seismic zones exist beneath the volcanic arc.</a:t>
            </a:r>
          </a:p>
        </p:txBody>
      </p:sp>
      <p:grpSp>
        <p:nvGrpSpPr>
          <p:cNvPr id="12" name="Group 11"/>
          <p:cNvGrpSpPr/>
          <p:nvPr/>
        </p:nvGrpSpPr>
        <p:grpSpPr>
          <a:xfrm>
            <a:off x="416226" y="3162075"/>
            <a:ext cx="3549773" cy="1882200"/>
            <a:chOff x="416226" y="3162075"/>
            <a:chExt cx="3549773" cy="1882200"/>
          </a:xfrm>
        </p:grpSpPr>
        <p:grpSp>
          <p:nvGrpSpPr>
            <p:cNvPr id="63" name="Shape 63"/>
            <p:cNvGrpSpPr/>
            <p:nvPr/>
          </p:nvGrpSpPr>
          <p:grpSpPr>
            <a:xfrm>
              <a:off x="416226" y="3162075"/>
              <a:ext cx="3549773" cy="1882200"/>
              <a:chOff x="122101" y="2743200"/>
              <a:chExt cx="3549773" cy="1882200"/>
            </a:xfrm>
          </p:grpSpPr>
          <p:pic>
            <p:nvPicPr>
              <p:cNvPr id="64" name="Shape 64"/>
              <p:cNvPicPr preferRelativeResize="0"/>
              <p:nvPr/>
            </p:nvPicPr>
            <p:blipFill>
              <a:blip r:embed="rId4">
                <a:alphaModFix/>
              </a:blip>
              <a:stretch>
                <a:fillRect/>
              </a:stretch>
            </p:blipFill>
            <p:spPr>
              <a:xfrm>
                <a:off x="122101" y="2743200"/>
                <a:ext cx="3537347" cy="1861449"/>
              </a:xfrm>
              <a:prstGeom prst="rect">
                <a:avLst/>
              </a:prstGeom>
              <a:noFill/>
              <a:ln>
                <a:noFill/>
              </a:ln>
            </p:spPr>
          </p:pic>
          <p:cxnSp>
            <p:nvCxnSpPr>
              <p:cNvPr id="65" name="Shape 65"/>
              <p:cNvCxnSpPr>
                <a:endCxn id="64" idx="2"/>
              </p:cNvCxnSpPr>
              <p:nvPr/>
            </p:nvCxnSpPr>
            <p:spPr>
              <a:xfrm flipH="1">
                <a:off x="1890775" y="2789649"/>
                <a:ext cx="1745400" cy="1815000"/>
              </a:xfrm>
              <a:prstGeom prst="straightConnector1">
                <a:avLst/>
              </a:prstGeom>
              <a:noFill/>
              <a:ln w="19050" cap="flat">
                <a:solidFill>
                  <a:schemeClr val="dk2"/>
                </a:solidFill>
                <a:prstDash val="solid"/>
                <a:round/>
                <a:headEnd type="none" w="lg" len="lg"/>
                <a:tailEnd type="none" w="lg" len="lg"/>
              </a:ln>
            </p:spPr>
          </p:cxnSp>
          <p:cxnSp>
            <p:nvCxnSpPr>
              <p:cNvPr id="66" name="Shape 66"/>
              <p:cNvCxnSpPr>
                <a:stCxn id="64" idx="0"/>
              </p:cNvCxnSpPr>
              <p:nvPr/>
            </p:nvCxnSpPr>
            <p:spPr>
              <a:xfrm>
                <a:off x="1890775" y="2743200"/>
                <a:ext cx="1781100" cy="1882200"/>
              </a:xfrm>
              <a:prstGeom prst="straightConnector1">
                <a:avLst/>
              </a:prstGeom>
              <a:noFill/>
              <a:ln w="19050" cap="flat">
                <a:solidFill>
                  <a:schemeClr val="dk2"/>
                </a:solidFill>
                <a:prstDash val="solid"/>
                <a:round/>
                <a:headEnd type="none" w="lg" len="lg"/>
                <a:tailEnd type="none" w="lg" len="lg"/>
              </a:ln>
            </p:spPr>
          </p:cxnSp>
        </p:grpSp>
        <p:sp>
          <p:nvSpPr>
            <p:cNvPr id="11" name="Rectangle 10"/>
            <p:cNvSpPr/>
            <p:nvPr/>
          </p:nvSpPr>
          <p:spPr>
            <a:xfrm>
              <a:off x="533400" y="4552950"/>
              <a:ext cx="772969" cy="307777"/>
            </a:xfrm>
            <a:prstGeom prst="rect">
              <a:avLst/>
            </a:prstGeom>
          </p:spPr>
          <p:txBody>
            <a:bodyPr wrap="none">
              <a:spAutoFit/>
            </a:bodyPr>
            <a:lstStyle/>
            <a:p>
              <a:r>
                <a:rPr lang="en-US" dirty="0" err="1" smtClean="0"/>
                <a:t>Plato.is</a:t>
              </a:r>
              <a:endParaRPr lang="en-US" dirty="0"/>
            </a:p>
          </p:txBody>
        </p:sp>
      </p:grpSp>
      <p:grpSp>
        <p:nvGrpSpPr>
          <p:cNvPr id="14" name="Group 13"/>
          <p:cNvGrpSpPr/>
          <p:nvPr/>
        </p:nvGrpSpPr>
        <p:grpSpPr>
          <a:xfrm>
            <a:off x="4494245" y="1047750"/>
            <a:ext cx="4649755" cy="3725700"/>
            <a:chOff x="4433044" y="1368250"/>
            <a:chExt cx="4649755" cy="3725700"/>
          </a:xfrm>
        </p:grpSpPr>
        <p:pic>
          <p:nvPicPr>
            <p:cNvPr id="62" name="Shape 62"/>
            <p:cNvPicPr preferRelativeResize="0"/>
            <p:nvPr/>
          </p:nvPicPr>
          <p:blipFill>
            <a:blip r:embed="rId5">
              <a:alphaModFix/>
            </a:blip>
            <a:stretch>
              <a:fillRect/>
            </a:stretch>
          </p:blipFill>
          <p:spPr>
            <a:xfrm>
              <a:off x="4433044" y="1368250"/>
              <a:ext cx="4649755" cy="3725700"/>
            </a:xfrm>
            <a:prstGeom prst="rect">
              <a:avLst/>
            </a:prstGeom>
            <a:noFill/>
            <a:ln>
              <a:noFill/>
            </a:ln>
          </p:spPr>
        </p:pic>
        <p:sp>
          <p:nvSpPr>
            <p:cNvPr id="13" name="Rectangle 12"/>
            <p:cNvSpPr/>
            <p:nvPr/>
          </p:nvSpPr>
          <p:spPr>
            <a:xfrm>
              <a:off x="4953000" y="4705350"/>
              <a:ext cx="2334293" cy="307777"/>
            </a:xfrm>
            <a:prstGeom prst="rect">
              <a:avLst/>
            </a:prstGeom>
          </p:spPr>
          <p:txBody>
            <a:bodyPr wrap="none">
              <a:spAutoFit/>
            </a:bodyPr>
            <a:lstStyle/>
            <a:p>
              <a:r>
                <a:rPr lang="en" dirty="0" smtClean="0">
                  <a:solidFill>
                    <a:schemeClr val="bg1"/>
                  </a:solidFill>
                </a:rPr>
                <a:t>Wilkinson, Jamie J</a:t>
              </a:r>
              <a:r>
                <a:rPr lang="en" dirty="0" smtClean="0">
                  <a:solidFill>
                    <a:schemeClr val="bg1"/>
                  </a:solidFill>
                </a:rPr>
                <a:t>. (2015) </a:t>
              </a:r>
              <a:endParaRPr lang="en-US" dirty="0"/>
            </a:p>
          </p:txBody>
        </p:sp>
      </p:gr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20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
                                            <p:txEl>
                                              <p:pRg st="1" end="1"/>
                                            </p:txEl>
                                          </p:spTgt>
                                        </p:tgtEl>
                                        <p:attrNameLst>
                                          <p:attrName>style.visibility</p:attrName>
                                        </p:attrNameLst>
                                      </p:cBhvr>
                                      <p:to>
                                        <p:strVal val="visible"/>
                                      </p:to>
                                    </p:set>
                                    <p:animEffect transition="in" filter="fade">
                                      <p:cBhvr>
                                        <p:cTn id="12" dur="2000"/>
                                        <p:tgtEl>
                                          <p:spTgt spid="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0">
                                            <p:txEl>
                                              <p:pRg st="2" end="2"/>
                                            </p:txEl>
                                          </p:spTgt>
                                        </p:tgtEl>
                                        <p:attrNameLst>
                                          <p:attrName>style.visibility</p:attrName>
                                        </p:attrNameLst>
                                      </p:cBhvr>
                                      <p:to>
                                        <p:strVal val="visible"/>
                                      </p:to>
                                    </p:set>
                                    <p:animEffect transition="in" filter="fade">
                                      <p:cBhvr>
                                        <p:cTn id="17" dur="2000"/>
                                        <p:tgtEl>
                                          <p:spTgt spid="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nodeType="clickEffect">
                                  <p:stCondLst>
                                    <p:cond delay="0"/>
                                  </p:stCondLst>
                                  <p:childTnLst>
                                    <p:anim calcmode="lin" valueType="num">
                                      <p:cBhvr additive="base">
                                        <p:cTn id="27" dur="500"/>
                                        <p:tgtEl>
                                          <p:spTgt spid="17"/>
                                        </p:tgtEl>
                                        <p:attrNameLst>
                                          <p:attrName>ppt_x</p:attrName>
                                        </p:attrNameLst>
                                      </p:cBhvr>
                                      <p:tavLst>
                                        <p:tav tm="0">
                                          <p:val>
                                            <p:strVal val="ppt_x"/>
                                          </p:val>
                                        </p:tav>
                                        <p:tav tm="100000">
                                          <p:val>
                                            <p:strVal val="ppt_x"/>
                                          </p:val>
                                        </p:tav>
                                      </p:tavLst>
                                    </p:anim>
                                    <p:anim calcmode="lin" valueType="num">
                                      <p:cBhvr additive="base">
                                        <p:cTn id="28" dur="500"/>
                                        <p:tgtEl>
                                          <p:spTgt spid="17"/>
                                        </p:tgtEl>
                                        <p:attrNameLst>
                                          <p:attrName>ppt_y</p:attrName>
                                        </p:attrNameLst>
                                      </p:cBhvr>
                                      <p:tavLst>
                                        <p:tav tm="0">
                                          <p:val>
                                            <p:strVal val="ppt_y"/>
                                          </p:val>
                                        </p:tav>
                                        <p:tav tm="100000">
                                          <p:val>
                                            <p:strVal val="1+ppt_h/2"/>
                                          </p:val>
                                        </p:tav>
                                      </p:tavLst>
                                    </p:anim>
                                    <p:set>
                                      <p:cBhvr>
                                        <p:cTn id="29" dur="1" fill="hold">
                                          <p:stCondLst>
                                            <p:cond delay="499"/>
                                          </p:stCondLst>
                                        </p:cTn>
                                        <p:tgtEl>
                                          <p:spTgt spid="17"/>
                                        </p:tgtEl>
                                        <p:attrNameLst>
                                          <p:attrName>style.visibility</p:attrName>
                                        </p:attrNameLst>
                                      </p:cBhvr>
                                      <p:to>
                                        <p:strVal val="hidden"/>
                                      </p:to>
                                    </p:set>
                                  </p:childTnLst>
                                </p:cTn>
                              </p:par>
                              <p:par>
                                <p:cTn id="30" presetID="3" presetClass="entr" presetSubtype="1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spcBef>
                <a:spcPts val="0"/>
              </a:spcBef>
              <a:buNone/>
            </a:pPr>
            <a:r>
              <a:rPr lang="en" dirty="0"/>
              <a:t>Numerical Method</a:t>
            </a:r>
          </a:p>
        </p:txBody>
      </p:sp>
      <p:sp>
        <p:nvSpPr>
          <p:cNvPr id="73" name="Shape 73"/>
          <p:cNvSpPr txBox="1">
            <a:spLocks noGrp="1"/>
          </p:cNvSpPr>
          <p:nvPr>
            <p:ph type="body" idx="1"/>
          </p:nvPr>
        </p:nvSpPr>
        <p:spPr>
          <a:xfrm>
            <a:off x="0" y="893075"/>
            <a:ext cx="5124599" cy="4080000"/>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Model utilize the Finite Element Modeling  (FEM) code, GTecton.</a:t>
            </a:r>
          </a:p>
          <a:p>
            <a:pPr marL="457200" lvl="0" indent="-381000" rtl="0">
              <a:spcBef>
                <a:spcPts val="0"/>
              </a:spcBef>
              <a:buClr>
                <a:schemeClr val="lt1"/>
              </a:buClr>
              <a:buSzPct val="100000"/>
              <a:buFont typeface="Arial"/>
              <a:buChar char="●"/>
            </a:pPr>
            <a:r>
              <a:rPr lang="en" sz="2400" dirty="0"/>
              <a:t>All test use 2D-Axisymmetric models.</a:t>
            </a:r>
          </a:p>
          <a:p>
            <a:pPr marL="457200" lvl="0" indent="-381000" rtl="0">
              <a:spcBef>
                <a:spcPts val="0"/>
              </a:spcBef>
              <a:buClr>
                <a:schemeClr val="lt1"/>
              </a:buClr>
              <a:buSzPct val="100000"/>
              <a:buFont typeface="Arial"/>
              <a:buChar char="●"/>
            </a:pPr>
            <a:r>
              <a:rPr lang="en" sz="2400" dirty="0"/>
              <a:t>Domains have a radius of 400 km and are divided into 4 main layers to represent the average Tohoku lithosphere</a:t>
            </a:r>
          </a:p>
          <a:p>
            <a:pPr marL="457200" lvl="0" indent="-381000">
              <a:spcBef>
                <a:spcPts val="0"/>
              </a:spcBef>
              <a:buClr>
                <a:schemeClr val="lt1"/>
              </a:buClr>
              <a:buSzPct val="100000"/>
              <a:buFont typeface="Arial"/>
              <a:buChar char="●"/>
            </a:pPr>
            <a:r>
              <a:rPr lang="en" sz="2400" dirty="0"/>
              <a:t>Intrusions are underplated either at the Conrad or the Moho</a:t>
            </a:r>
          </a:p>
        </p:txBody>
      </p:sp>
      <p:pic>
        <p:nvPicPr>
          <p:cNvPr id="74" name="Shape 74"/>
          <p:cNvPicPr preferRelativeResize="0"/>
          <p:nvPr/>
        </p:nvPicPr>
        <p:blipFill>
          <a:blip r:embed="rId3">
            <a:alphaModFix/>
          </a:blip>
          <a:stretch>
            <a:fillRect/>
          </a:stretch>
        </p:blipFill>
        <p:spPr>
          <a:xfrm>
            <a:off x="5124600" y="1200149"/>
            <a:ext cx="3905199" cy="3610599"/>
          </a:xfrm>
          <a:prstGeom prst="rect">
            <a:avLst/>
          </a:prstGeom>
          <a:noFill/>
          <a:ln>
            <a:noFill/>
          </a:ln>
        </p:spPr>
      </p:pic>
      <p:pic>
        <p:nvPicPr>
          <p:cNvPr id="75" name="Shape 75"/>
          <p:cNvPicPr preferRelativeResize="0"/>
          <p:nvPr/>
        </p:nvPicPr>
        <p:blipFill>
          <a:blip r:embed="rId4">
            <a:alphaModFix/>
          </a:blip>
          <a:stretch>
            <a:fillRect/>
          </a:stretch>
        </p:blipFill>
        <p:spPr>
          <a:xfrm>
            <a:off x="3703500" y="895350"/>
            <a:ext cx="5440500" cy="3993174"/>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ctrTitle"/>
          </p:nvPr>
        </p:nvSpPr>
        <p:spPr>
          <a:xfrm>
            <a:off x="685800" y="1583342"/>
            <a:ext cx="7772400" cy="1159799"/>
          </a:xfrm>
          <a:prstGeom prst="rect">
            <a:avLst/>
          </a:prstGeom>
        </p:spPr>
        <p:txBody>
          <a:bodyPr lIns="91425" tIns="91425" rIns="91425" bIns="91425" anchor="b" anchorCtr="0">
            <a:noAutofit/>
          </a:bodyPr>
          <a:lstStyle/>
          <a:p>
            <a:pPr>
              <a:spcBef>
                <a:spcPts val="0"/>
              </a:spcBef>
              <a:buNone/>
            </a:pPr>
            <a:r>
              <a:rPr lang="en"/>
              <a:t>Modeled Scenarios</a:t>
            </a:r>
          </a:p>
        </p:txBody>
      </p:sp>
      <p:sp>
        <p:nvSpPr>
          <p:cNvPr id="82" name="Shape 82"/>
          <p:cNvSpPr txBox="1">
            <a:spLocks noGrp="1"/>
          </p:cNvSpPr>
          <p:nvPr>
            <p:ph type="subTitle" idx="1"/>
          </p:nvPr>
        </p:nvSpPr>
        <p:spPr>
          <a:xfrm>
            <a:off x="685800" y="2840046"/>
            <a:ext cx="7772400" cy="1625100"/>
          </a:xfrm>
          <a:prstGeom prst="rect">
            <a:avLst/>
          </a:prstGeom>
        </p:spPr>
        <p:txBody>
          <a:bodyPr lIns="91425" tIns="91425" rIns="91425" bIns="91425" anchor="t" anchorCtr="0">
            <a:noAutofit/>
          </a:bodyPr>
          <a:lstStyle/>
          <a:p>
            <a:pPr>
              <a:spcBef>
                <a:spcPts val="0"/>
              </a:spcBef>
              <a:buNone/>
            </a:pPr>
            <a:r>
              <a:rPr lang="en"/>
              <a:t>Parameters Tested: Intrusion geometry, intrusion depth, elastic layer thickness, rheology</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0" y="209550"/>
            <a:ext cx="5715000" cy="1047750"/>
          </a:xfrm>
          <a:prstGeom prst="rect">
            <a:avLst/>
          </a:prstGeom>
        </p:spPr>
        <p:txBody>
          <a:bodyPr lIns="91425" tIns="91425" rIns="91425" bIns="91425" anchor="b" anchorCtr="0">
            <a:noAutofit/>
          </a:bodyPr>
          <a:lstStyle/>
          <a:p>
            <a:pPr>
              <a:spcBef>
                <a:spcPts val="0"/>
              </a:spcBef>
              <a:buNone/>
            </a:pPr>
            <a:r>
              <a:rPr lang="en" dirty="0"/>
              <a:t>Varying Intrusion geometry</a:t>
            </a:r>
          </a:p>
        </p:txBody>
      </p:sp>
      <p:sp>
        <p:nvSpPr>
          <p:cNvPr id="88" name="Shape 88"/>
          <p:cNvSpPr txBox="1">
            <a:spLocks noGrp="1"/>
          </p:cNvSpPr>
          <p:nvPr>
            <p:ph type="body" idx="1"/>
          </p:nvPr>
        </p:nvSpPr>
        <p:spPr>
          <a:xfrm>
            <a:off x="0" y="1047750"/>
            <a:ext cx="4631700" cy="38828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Size of volcanic cluster indicate that radial bodies of 15-30 km  could underlie the clusters.</a:t>
            </a:r>
          </a:p>
          <a:p>
            <a:pPr marL="457200" lvl="0" indent="-381000" rtl="0">
              <a:spcBef>
                <a:spcPts val="0"/>
              </a:spcBef>
              <a:buClr>
                <a:schemeClr val="lt1"/>
              </a:buClr>
              <a:buSzPct val="100000"/>
              <a:buFont typeface="Arial"/>
              <a:buChar char="●"/>
            </a:pPr>
            <a:r>
              <a:rPr lang="en" sz="2400" dirty="0"/>
              <a:t>Models monitor the deformation of the surface 1 Myr after the initial intrusion.</a:t>
            </a:r>
          </a:p>
          <a:p>
            <a:pPr marL="457200" lvl="0" indent="-381000">
              <a:spcBef>
                <a:spcPts val="0"/>
              </a:spcBef>
              <a:buClr>
                <a:schemeClr val="lt1"/>
              </a:buClr>
              <a:buSzPct val="100000"/>
              <a:buFont typeface="Arial"/>
              <a:buChar char="●"/>
            </a:pPr>
            <a:r>
              <a:rPr lang="en" sz="2400" dirty="0"/>
              <a:t>All bodies shown here are underplated at the Conrad discontinuity.</a:t>
            </a:r>
          </a:p>
        </p:txBody>
      </p:sp>
      <p:grpSp>
        <p:nvGrpSpPr>
          <p:cNvPr id="7" name="Group 6"/>
          <p:cNvGrpSpPr/>
          <p:nvPr/>
        </p:nvGrpSpPr>
        <p:grpSpPr>
          <a:xfrm>
            <a:off x="4495800" y="0"/>
            <a:ext cx="4062268" cy="4812848"/>
            <a:chOff x="4495800" y="0"/>
            <a:chExt cx="4062268" cy="4812848"/>
          </a:xfrm>
        </p:grpSpPr>
        <p:pic>
          <p:nvPicPr>
            <p:cNvPr id="89" name="Shape 89"/>
            <p:cNvPicPr preferRelativeResize="0"/>
            <p:nvPr/>
          </p:nvPicPr>
          <p:blipFill>
            <a:blip r:embed="rId3">
              <a:alphaModFix/>
            </a:blip>
            <a:stretch>
              <a:fillRect/>
            </a:stretch>
          </p:blipFill>
          <p:spPr>
            <a:xfrm>
              <a:off x="4495800" y="0"/>
              <a:ext cx="4062268" cy="4812848"/>
            </a:xfrm>
            <a:prstGeom prst="rect">
              <a:avLst/>
            </a:prstGeom>
            <a:noFill/>
            <a:ln>
              <a:noFill/>
            </a:ln>
          </p:spPr>
        </p:pic>
        <p:sp>
          <p:nvSpPr>
            <p:cNvPr id="90" name="Shape 90"/>
            <p:cNvSpPr txBox="1"/>
            <p:nvPr/>
          </p:nvSpPr>
          <p:spPr>
            <a:xfrm>
              <a:off x="6629400" y="2876550"/>
              <a:ext cx="1381500" cy="624000"/>
            </a:xfrm>
            <a:prstGeom prst="rect">
              <a:avLst/>
            </a:prstGeom>
            <a:noFill/>
            <a:ln>
              <a:noFill/>
            </a:ln>
          </p:spPr>
          <p:txBody>
            <a:bodyPr lIns="91425" tIns="91425" rIns="91425" bIns="91425" anchor="t" anchorCtr="0">
              <a:noAutofit/>
            </a:bodyPr>
            <a:lstStyle/>
            <a:p>
              <a:pPr>
                <a:spcBef>
                  <a:spcPts val="0"/>
                </a:spcBef>
                <a:buNone/>
              </a:pPr>
              <a:r>
                <a:rPr lang="en" dirty="0"/>
                <a:t>Deformation at x=y=z=0</a:t>
              </a:r>
            </a:p>
          </p:txBody>
        </p:sp>
      </p:gr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228600" y="361950"/>
            <a:ext cx="5063075" cy="857400"/>
          </a:xfrm>
          <a:prstGeom prst="rect">
            <a:avLst/>
          </a:prstGeom>
        </p:spPr>
        <p:txBody>
          <a:bodyPr lIns="91425" tIns="91425" rIns="91425" bIns="91425" anchor="b" anchorCtr="0">
            <a:noAutofit/>
          </a:bodyPr>
          <a:lstStyle/>
          <a:p>
            <a:pPr>
              <a:spcBef>
                <a:spcPts val="0"/>
              </a:spcBef>
              <a:buNone/>
            </a:pPr>
            <a:r>
              <a:rPr lang="en" dirty="0"/>
              <a:t>Elastic Layer Thickness</a:t>
            </a:r>
          </a:p>
        </p:txBody>
      </p:sp>
      <p:sp>
        <p:nvSpPr>
          <p:cNvPr id="97" name="Shape 97"/>
          <p:cNvSpPr txBox="1">
            <a:spLocks noGrp="1"/>
          </p:cNvSpPr>
          <p:nvPr>
            <p:ph type="body" idx="1"/>
          </p:nvPr>
        </p:nvSpPr>
        <p:spPr>
          <a:xfrm>
            <a:off x="1" y="1200150"/>
            <a:ext cx="4800600" cy="41591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In thin beam theory, the flexure of the bending beam is controlled by the thickness of the elastic layer.</a:t>
            </a:r>
          </a:p>
          <a:p>
            <a:pPr marL="457200" lvl="0" indent="-381000" rtl="0">
              <a:spcBef>
                <a:spcPts val="0"/>
              </a:spcBef>
              <a:buClr>
                <a:schemeClr val="lt1"/>
              </a:buClr>
              <a:buSzPct val="100000"/>
              <a:buFont typeface="Arial"/>
              <a:buChar char="●"/>
            </a:pPr>
            <a:r>
              <a:rPr lang="en" sz="2400" dirty="0"/>
              <a:t>Models are tested with elastic layer thicknesses of 0, 1, 3, 5 and 7 km.</a:t>
            </a:r>
          </a:p>
          <a:p>
            <a:pPr marL="457200" lvl="0" indent="-381000">
              <a:spcBef>
                <a:spcPts val="0"/>
              </a:spcBef>
              <a:buClr>
                <a:schemeClr val="lt1"/>
              </a:buClr>
              <a:buSzPct val="100000"/>
              <a:buFont typeface="Arial"/>
              <a:buChar char="●"/>
            </a:pPr>
            <a:r>
              <a:rPr lang="en" sz="2400" dirty="0"/>
              <a:t>Values are low for a typical tectonic setting but plausible for a volcanic arc.</a:t>
            </a:r>
          </a:p>
        </p:txBody>
      </p:sp>
      <p:pic>
        <p:nvPicPr>
          <p:cNvPr id="98" name="Shape 98"/>
          <p:cNvPicPr preferRelativeResize="0"/>
          <p:nvPr/>
        </p:nvPicPr>
        <p:blipFill>
          <a:blip r:embed="rId3">
            <a:alphaModFix/>
          </a:blip>
          <a:stretch>
            <a:fillRect/>
          </a:stretch>
        </p:blipFill>
        <p:spPr>
          <a:xfrm>
            <a:off x="4648200" y="0"/>
            <a:ext cx="4004178" cy="497937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0" y="384200"/>
            <a:ext cx="9144000" cy="774300"/>
          </a:xfrm>
          <a:prstGeom prst="rect">
            <a:avLst/>
          </a:prstGeom>
        </p:spPr>
        <p:txBody>
          <a:bodyPr lIns="91425" tIns="91425" rIns="91425" bIns="91425" anchor="b" anchorCtr="0">
            <a:noAutofit/>
          </a:bodyPr>
          <a:lstStyle/>
          <a:p>
            <a:pPr lvl="0" algn="ctr">
              <a:spcBef>
                <a:spcPts val="0"/>
              </a:spcBef>
              <a:buNone/>
            </a:pPr>
            <a:r>
              <a:rPr lang="en" sz="3500"/>
              <a:t>Rheology test:  Créme Brûlée vs Jelly sandwich models</a:t>
            </a:r>
          </a:p>
        </p:txBody>
      </p:sp>
      <p:sp>
        <p:nvSpPr>
          <p:cNvPr id="105" name="Shape 105"/>
          <p:cNvSpPr txBox="1">
            <a:spLocks noGrp="1"/>
          </p:cNvSpPr>
          <p:nvPr>
            <p:ph type="body" idx="1"/>
          </p:nvPr>
        </p:nvSpPr>
        <p:spPr>
          <a:xfrm>
            <a:off x="44575" y="944525"/>
            <a:ext cx="4679825" cy="40490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Two competing models for the structure of the lithosphere.</a:t>
            </a:r>
          </a:p>
          <a:p>
            <a:pPr marL="457200" lvl="0" indent="-381000" rtl="0">
              <a:spcBef>
                <a:spcPts val="0"/>
              </a:spcBef>
              <a:buClr>
                <a:schemeClr val="lt1"/>
              </a:buClr>
              <a:buSzPct val="100000"/>
              <a:buFont typeface="Arial"/>
              <a:buChar char="●"/>
            </a:pPr>
            <a:r>
              <a:rPr lang="en" sz="2400" dirty="0"/>
              <a:t>Créme Brûlée: A strong upper crust sits atop a weak lower crust and upper mantle</a:t>
            </a:r>
          </a:p>
          <a:p>
            <a:pPr marL="457200" lvl="0" indent="-381000">
              <a:spcBef>
                <a:spcPts val="0"/>
              </a:spcBef>
              <a:buClr>
                <a:schemeClr val="lt1"/>
              </a:buClr>
              <a:buSzPct val="100000"/>
              <a:buFont typeface="Arial"/>
              <a:buChar char="●"/>
            </a:pPr>
            <a:r>
              <a:rPr lang="en" sz="2400" dirty="0"/>
              <a:t>Jelly Sandwich: A weak lower crust is sandwiched between a mechanically strong upper crust and upper mantle.</a:t>
            </a:r>
          </a:p>
        </p:txBody>
      </p:sp>
      <p:pic>
        <p:nvPicPr>
          <p:cNvPr id="106" name="Shape 106"/>
          <p:cNvPicPr preferRelativeResize="0"/>
          <p:nvPr/>
        </p:nvPicPr>
        <p:blipFill>
          <a:blip r:embed="rId3">
            <a:alphaModFix/>
          </a:blip>
          <a:stretch>
            <a:fillRect/>
          </a:stretch>
        </p:blipFill>
        <p:spPr>
          <a:xfrm>
            <a:off x="5198325" y="1283350"/>
            <a:ext cx="3750676" cy="2823999"/>
          </a:xfrm>
          <a:prstGeom prst="rect">
            <a:avLst/>
          </a:prstGeom>
          <a:noFill/>
          <a:ln>
            <a:noFill/>
          </a:ln>
        </p:spPr>
      </p:pic>
      <p:pic>
        <p:nvPicPr>
          <p:cNvPr id="107" name="Shape 107"/>
          <p:cNvPicPr preferRelativeResize="0"/>
          <p:nvPr/>
        </p:nvPicPr>
        <p:blipFill>
          <a:blip r:embed="rId4">
            <a:alphaModFix/>
          </a:blip>
          <a:stretch>
            <a:fillRect/>
          </a:stretch>
        </p:blipFill>
        <p:spPr>
          <a:xfrm>
            <a:off x="5792551" y="2201326"/>
            <a:ext cx="2863574" cy="2863599"/>
          </a:xfrm>
          <a:prstGeom prst="rect">
            <a:avLst/>
          </a:prstGeom>
          <a:noFill/>
          <a:ln>
            <a:noFill/>
          </a:ln>
        </p:spPr>
      </p:pic>
      <p:pic>
        <p:nvPicPr>
          <p:cNvPr id="108" name="Shape 108"/>
          <p:cNvPicPr preferRelativeResize="0"/>
          <p:nvPr/>
        </p:nvPicPr>
        <p:blipFill>
          <a:blip r:embed="rId5">
            <a:alphaModFix/>
          </a:blip>
          <a:stretch>
            <a:fillRect/>
          </a:stretch>
        </p:blipFill>
        <p:spPr>
          <a:xfrm>
            <a:off x="4628306" y="1855575"/>
            <a:ext cx="4515694" cy="2863599"/>
          </a:xfrm>
          <a:prstGeom prst="rect">
            <a:avLst/>
          </a:prstGeom>
          <a:noFill/>
          <a:ln>
            <a:noFill/>
          </a:ln>
        </p:spPr>
      </p:pic>
      <p:pic>
        <p:nvPicPr>
          <p:cNvPr id="109" name="Shape 109"/>
          <p:cNvPicPr preferRelativeResize="0"/>
          <p:nvPr/>
        </p:nvPicPr>
        <p:blipFill>
          <a:blip r:embed="rId6">
            <a:alphaModFix/>
          </a:blip>
          <a:stretch>
            <a:fillRect/>
          </a:stretch>
        </p:blipFill>
        <p:spPr>
          <a:xfrm>
            <a:off x="4648200" y="0"/>
            <a:ext cx="3924529" cy="51435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blinds(horizontal)">
                                      <p:cBhvr>
                                        <p:cTn id="7" dur="5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blinds(horizontal)">
                                      <p:cBhvr>
                                        <p:cTn id="12" dur="500"/>
                                        <p:tgtEl>
                                          <p:spTgt spid="10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6"/>
                                        </p:tgtEl>
                                        <p:attrNameLst>
                                          <p:attrName>style.visibility</p:attrName>
                                        </p:attrNameLst>
                                      </p:cBhvr>
                                      <p:to>
                                        <p:strVal val="visible"/>
                                      </p:to>
                                    </p:set>
                                    <p:animEffect transition="in" filter="fade">
                                      <p:cBhvr>
                                        <p:cTn id="15" dur="1000"/>
                                        <p:tgtEl>
                                          <p:spTgt spid="10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05">
                                            <p:txEl>
                                              <p:pRg st="2" end="2"/>
                                            </p:txEl>
                                          </p:spTgt>
                                        </p:tgtEl>
                                        <p:attrNameLst>
                                          <p:attrName>style.visibility</p:attrName>
                                        </p:attrNameLst>
                                      </p:cBhvr>
                                      <p:to>
                                        <p:strVal val="visible"/>
                                      </p:to>
                                    </p:set>
                                    <p:animEffect transition="in" filter="blinds(horizontal)">
                                      <p:cBhvr>
                                        <p:cTn id="20" dur="500"/>
                                        <p:tgtEl>
                                          <p:spTgt spid="105">
                                            <p:txEl>
                                              <p:pRg st="2" end="2"/>
                                            </p:txEl>
                                          </p:spTgt>
                                        </p:tgtEl>
                                      </p:cBhvr>
                                    </p:animEffect>
                                  </p:childTnLst>
                                </p:cTn>
                              </p:par>
                              <p:par>
                                <p:cTn id="21" presetID="2" presetClass="exit" presetSubtype="8" fill="hold" nodeType="withEffect">
                                  <p:stCondLst>
                                    <p:cond delay="0"/>
                                  </p:stCondLst>
                                  <p:childTnLst>
                                    <p:anim calcmode="lin" valueType="num">
                                      <p:cBhvr additive="base">
                                        <p:cTn id="22" dur="1"/>
                                        <p:tgtEl>
                                          <p:spTgt spid="106"/>
                                        </p:tgtEl>
                                        <p:attrNameLst>
                                          <p:attrName>ppt_x</p:attrName>
                                        </p:attrNameLst>
                                      </p:cBhvr>
                                      <p:tavLst>
                                        <p:tav tm="0">
                                          <p:val>
                                            <p:strVal val="#ppt_x"/>
                                          </p:val>
                                        </p:tav>
                                        <p:tav tm="100000">
                                          <p:val>
                                            <p:strVal val="#ppt_x-1"/>
                                          </p:val>
                                        </p:tav>
                                      </p:tavLst>
                                    </p:anim>
                                    <p:set>
                                      <p:cBhvr>
                                        <p:cTn id="23" dur="1" fill="hold">
                                          <p:stCondLst>
                                            <p:cond delay="0"/>
                                          </p:stCondLst>
                                        </p:cTn>
                                        <p:tgtEl>
                                          <p:spTgt spid="106"/>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fade">
                                      <p:cBhvr>
                                        <p:cTn id="26" dur="1"/>
                                        <p:tgtEl>
                                          <p:spTgt spid="10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nodeType="clickEffect">
                                  <p:stCondLst>
                                    <p:cond delay="0"/>
                                  </p:stCondLst>
                                  <p:childTnLst>
                                    <p:anim calcmode="lin" valueType="num">
                                      <p:cBhvr additive="base">
                                        <p:cTn id="30" dur="1"/>
                                        <p:tgtEl>
                                          <p:spTgt spid="107"/>
                                        </p:tgtEl>
                                        <p:attrNameLst>
                                          <p:attrName>ppt_x</p:attrName>
                                        </p:attrNameLst>
                                      </p:cBhvr>
                                      <p:tavLst>
                                        <p:tav tm="0">
                                          <p:val>
                                            <p:strVal val="#ppt_x"/>
                                          </p:val>
                                        </p:tav>
                                        <p:tav tm="100000">
                                          <p:val>
                                            <p:strVal val="#ppt_x-1"/>
                                          </p:val>
                                        </p:tav>
                                      </p:tavLst>
                                    </p:anim>
                                    <p:set>
                                      <p:cBhvr>
                                        <p:cTn id="31" dur="1" fill="hold">
                                          <p:stCondLst>
                                            <p:cond delay="0"/>
                                          </p:stCondLst>
                                        </p:cTn>
                                        <p:tgtEl>
                                          <p:spTgt spid="107"/>
                                        </p:tgtEl>
                                        <p:attrNameLst>
                                          <p:attrName>style.visibility</p:attrName>
                                        </p:attrNameLst>
                                      </p:cBhvr>
                                      <p:to>
                                        <p:strVal val="hidden"/>
                                      </p:to>
                                    </p:set>
                                  </p:childTnLst>
                                </p:cTn>
                              </p:par>
                              <p:par>
                                <p:cTn id="32" presetID="23" presetClass="entr" presetSubtype="16" fill="hold" nodeType="with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additive="base">
                                        <p:cTn id="34" dur="400"/>
                                        <p:tgtEl>
                                          <p:spTgt spid="108"/>
                                        </p:tgtEl>
                                        <p:attrNameLst>
                                          <p:attrName>ppt_w</p:attrName>
                                        </p:attrNameLst>
                                      </p:cBhvr>
                                      <p:tavLst>
                                        <p:tav tm="0">
                                          <p:val>
                                            <p:strVal val="0"/>
                                          </p:val>
                                        </p:tav>
                                        <p:tav tm="100000">
                                          <p:val>
                                            <p:strVal val="#ppt_w"/>
                                          </p:val>
                                        </p:tav>
                                      </p:tavLst>
                                    </p:anim>
                                    <p:anim calcmode="lin" valueType="num">
                                      <p:cBhvr additive="base">
                                        <p:cTn id="35" dur="400"/>
                                        <p:tgtEl>
                                          <p:spTgt spid="108"/>
                                        </p:tgtEl>
                                        <p:attrNameLst>
                                          <p:attrName>ppt_h</p:attrName>
                                        </p:attrNameLst>
                                      </p:cBhvr>
                                      <p:tavLst>
                                        <p:tav tm="0">
                                          <p:val>
                                            <p:str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xit" presetSubtype="32" fill="hold" nodeType="clickEffect">
                                  <p:stCondLst>
                                    <p:cond delay="0"/>
                                  </p:stCondLst>
                                  <p:childTnLst>
                                    <p:anim calcmode="lin" valueType="num">
                                      <p:cBhvr additive="base">
                                        <p:cTn id="39" dur="1"/>
                                        <p:tgtEl>
                                          <p:spTgt spid="108"/>
                                        </p:tgtEl>
                                        <p:attrNameLst>
                                          <p:attrName>ppt_w</p:attrName>
                                        </p:attrNameLst>
                                      </p:cBhvr>
                                      <p:tavLst>
                                        <p:tav tm="0">
                                          <p:val>
                                            <p:strVal val="#ppt_w"/>
                                          </p:val>
                                        </p:tav>
                                        <p:tav tm="100000">
                                          <p:val>
                                            <p:strVal val="0"/>
                                          </p:val>
                                        </p:tav>
                                      </p:tavLst>
                                    </p:anim>
                                    <p:anim calcmode="lin" valueType="num">
                                      <p:cBhvr additive="base">
                                        <p:cTn id="40" dur="1"/>
                                        <p:tgtEl>
                                          <p:spTgt spid="108"/>
                                        </p:tgtEl>
                                        <p:attrNameLst>
                                          <p:attrName>ppt_h</p:attrName>
                                        </p:attrNameLst>
                                      </p:cBhvr>
                                      <p:tavLst>
                                        <p:tav tm="0">
                                          <p:val>
                                            <p:strVal val="#ppt_h"/>
                                          </p:val>
                                        </p:tav>
                                        <p:tav tm="100000">
                                          <p:val>
                                            <p:strVal val="0"/>
                                          </p:val>
                                        </p:tav>
                                      </p:tavLst>
                                    </p:anim>
                                    <p:set>
                                      <p:cBhvr>
                                        <p:cTn id="41" dur="1" fill="hold">
                                          <p:stCondLst>
                                            <p:cond delay="0"/>
                                          </p:stCondLst>
                                        </p:cTn>
                                        <p:tgtEl>
                                          <p:spTgt spid="108"/>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109"/>
                                        </p:tgtEl>
                                        <p:attrNameLst>
                                          <p:attrName>style.visibility</p:attrName>
                                        </p:attrNameLst>
                                      </p:cBhvr>
                                      <p:to>
                                        <p:strVal val="visible"/>
                                      </p:to>
                                    </p:set>
                                    <p:animEffect transition="in" filter="fade">
                                      <p:cBhvr>
                                        <p:cTn id="44" dur="1"/>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73950" y="44550"/>
            <a:ext cx="4631700" cy="1229999"/>
          </a:xfrm>
          <a:prstGeom prst="rect">
            <a:avLst/>
          </a:prstGeom>
        </p:spPr>
        <p:txBody>
          <a:bodyPr lIns="91425" tIns="91425" rIns="91425" bIns="91425" anchor="b" anchorCtr="0">
            <a:noAutofit/>
          </a:bodyPr>
          <a:lstStyle/>
          <a:p>
            <a:pPr>
              <a:spcBef>
                <a:spcPts val="0"/>
              </a:spcBef>
              <a:buNone/>
            </a:pPr>
            <a:r>
              <a:rPr lang="en"/>
              <a:t>Varying Depth of the Intrusion	</a:t>
            </a:r>
          </a:p>
        </p:txBody>
      </p:sp>
      <p:sp>
        <p:nvSpPr>
          <p:cNvPr id="116" name="Shape 116"/>
          <p:cNvSpPr txBox="1">
            <a:spLocks noGrp="1"/>
          </p:cNvSpPr>
          <p:nvPr>
            <p:ph type="body" idx="1"/>
          </p:nvPr>
        </p:nvSpPr>
        <p:spPr>
          <a:xfrm>
            <a:off x="207650" y="1230000"/>
            <a:ext cx="4203899" cy="37256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a:t>Hot zone model shows intrusion bodies at various levels in the lithosphere.</a:t>
            </a:r>
          </a:p>
          <a:p>
            <a:pPr marL="457200" lvl="0" indent="-381000">
              <a:spcBef>
                <a:spcPts val="0"/>
              </a:spcBef>
              <a:buClr>
                <a:schemeClr val="lt1"/>
              </a:buClr>
              <a:buSzPct val="100000"/>
              <a:buFont typeface="Arial"/>
              <a:buChar char="●"/>
            </a:pPr>
            <a:r>
              <a:rPr lang="en" sz="2400"/>
              <a:t>Density contrast hence buoyancy force will vary based on where the bodies are emplaced.</a:t>
            </a:r>
          </a:p>
        </p:txBody>
      </p:sp>
      <p:pic>
        <p:nvPicPr>
          <p:cNvPr id="117" name="Shape 117"/>
          <p:cNvPicPr preferRelativeResize="0"/>
          <p:nvPr/>
        </p:nvPicPr>
        <p:blipFill>
          <a:blip r:embed="rId3">
            <a:alphaModFix/>
          </a:blip>
          <a:stretch>
            <a:fillRect/>
          </a:stretch>
        </p:blipFill>
        <p:spPr>
          <a:xfrm>
            <a:off x="4419600" y="0"/>
            <a:ext cx="4117476" cy="506045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ctrTitle"/>
          </p:nvPr>
        </p:nvSpPr>
        <p:spPr>
          <a:xfrm>
            <a:off x="685800" y="1583342"/>
            <a:ext cx="7772400" cy="1159799"/>
          </a:xfrm>
          <a:prstGeom prst="rect">
            <a:avLst/>
          </a:prstGeom>
        </p:spPr>
        <p:txBody>
          <a:bodyPr lIns="91425" tIns="91425" rIns="91425" bIns="91425" anchor="b" anchorCtr="0">
            <a:noAutofit/>
          </a:bodyPr>
          <a:lstStyle/>
          <a:p>
            <a:pPr>
              <a:spcBef>
                <a:spcPts val="0"/>
              </a:spcBef>
              <a:buNone/>
            </a:pPr>
            <a:r>
              <a:rPr lang="en"/>
              <a:t>Model Validation	</a:t>
            </a:r>
          </a:p>
        </p:txBody>
      </p:sp>
      <p:sp>
        <p:nvSpPr>
          <p:cNvPr id="124" name="Shape 124"/>
          <p:cNvSpPr txBox="1">
            <a:spLocks noGrp="1"/>
          </p:cNvSpPr>
          <p:nvPr>
            <p:ph type="subTitle" idx="1"/>
          </p:nvPr>
        </p:nvSpPr>
        <p:spPr>
          <a:xfrm>
            <a:off x="685800" y="2840053"/>
            <a:ext cx="7772400" cy="784799"/>
          </a:xfrm>
          <a:prstGeom prst="rect">
            <a:avLst/>
          </a:prstGeom>
        </p:spPr>
        <p:txBody>
          <a:bodyPr lIns="91425" tIns="91425" rIns="91425" bIns="91425" anchor="t" anchorCtr="0">
            <a:noAutofit/>
          </a:bodyPr>
          <a:lstStyle/>
          <a:p>
            <a:pPr>
              <a:spcBef>
                <a:spcPts val="0"/>
              </a:spcBef>
              <a:buNone/>
            </a:pPr>
            <a:r>
              <a:rPr lang="en"/>
              <a:t>Comparison with Regional Gravity Observations</a:t>
            </a: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8" name="Group 7"/>
          <p:cNvGrpSpPr/>
          <p:nvPr/>
        </p:nvGrpSpPr>
        <p:grpSpPr>
          <a:xfrm>
            <a:off x="5953475" y="1047750"/>
            <a:ext cx="3190525" cy="2971800"/>
            <a:chOff x="5953475" y="1581150"/>
            <a:chExt cx="3190525" cy="2971800"/>
          </a:xfrm>
        </p:grpSpPr>
        <p:pic>
          <p:nvPicPr>
            <p:cNvPr id="131" name="Shape 131"/>
            <p:cNvPicPr preferRelativeResize="0"/>
            <p:nvPr/>
          </p:nvPicPr>
          <p:blipFill>
            <a:blip r:embed="rId3">
              <a:alphaModFix/>
            </a:blip>
            <a:stretch>
              <a:fillRect/>
            </a:stretch>
          </p:blipFill>
          <p:spPr>
            <a:xfrm>
              <a:off x="5953475" y="1581150"/>
              <a:ext cx="3190525" cy="2931454"/>
            </a:xfrm>
            <a:prstGeom prst="rect">
              <a:avLst/>
            </a:prstGeom>
            <a:noFill/>
            <a:ln>
              <a:noFill/>
            </a:ln>
          </p:spPr>
        </p:pic>
        <p:sp>
          <p:nvSpPr>
            <p:cNvPr id="7" name="Rectangle 6"/>
            <p:cNvSpPr/>
            <p:nvPr/>
          </p:nvSpPr>
          <p:spPr>
            <a:xfrm>
              <a:off x="7924800" y="4019550"/>
              <a:ext cx="1219200" cy="533400"/>
            </a:xfrm>
            <a:prstGeom prst="rect">
              <a:avLst/>
            </a:prstGeom>
          </p:spPr>
          <p:txBody>
            <a:bodyPr wrap="square">
              <a:spAutoFit/>
            </a:bodyPr>
            <a:lstStyle/>
            <a:p>
              <a:r>
                <a:rPr lang="en" dirty="0" smtClean="0">
                  <a:solidFill>
                    <a:schemeClr val="tx1"/>
                  </a:solidFill>
                </a:rPr>
                <a:t>Jones, Francis H.M</a:t>
              </a:r>
              <a:endParaRPr lang="en-US" dirty="0">
                <a:solidFill>
                  <a:schemeClr val="tx1"/>
                </a:solidFill>
              </a:endParaRPr>
            </a:p>
          </p:txBody>
        </p:sp>
      </p:grpSp>
      <p:sp>
        <p:nvSpPr>
          <p:cNvPr id="129" name="Shape 129"/>
          <p:cNvSpPr txBox="1">
            <a:spLocks noGrp="1"/>
          </p:cNvSpPr>
          <p:nvPr>
            <p:ph type="title"/>
          </p:nvPr>
        </p:nvSpPr>
        <p:spPr>
          <a:xfrm>
            <a:off x="270050" y="-203971"/>
            <a:ext cx="8229600" cy="857400"/>
          </a:xfrm>
          <a:prstGeom prst="rect">
            <a:avLst/>
          </a:prstGeom>
        </p:spPr>
        <p:txBody>
          <a:bodyPr lIns="91425" tIns="91425" rIns="91425" bIns="91425" anchor="b" anchorCtr="0">
            <a:noAutofit/>
          </a:bodyPr>
          <a:lstStyle/>
          <a:p>
            <a:pPr>
              <a:spcBef>
                <a:spcPts val="0"/>
              </a:spcBef>
              <a:buNone/>
            </a:pPr>
            <a:r>
              <a:rPr lang="en"/>
              <a:t>Gravity Anomalies</a:t>
            </a:r>
          </a:p>
        </p:txBody>
      </p:sp>
      <p:sp>
        <p:nvSpPr>
          <p:cNvPr id="130" name="Shape 130"/>
          <p:cNvSpPr txBox="1">
            <a:spLocks noGrp="1"/>
          </p:cNvSpPr>
          <p:nvPr>
            <p:ph type="body" idx="1"/>
          </p:nvPr>
        </p:nvSpPr>
        <p:spPr>
          <a:xfrm>
            <a:off x="-80100" y="401050"/>
            <a:ext cx="5790599" cy="4742400"/>
          </a:xfrm>
          <a:prstGeom prst="rect">
            <a:avLst/>
          </a:prstGeom>
        </p:spPr>
        <p:txBody>
          <a:bodyPr lIns="91425" tIns="91425" rIns="91425" bIns="91425" anchor="t" anchorCtr="0">
            <a:noAutofit/>
          </a:bodyPr>
          <a:lstStyle/>
          <a:p>
            <a:pPr marL="457200" lvl="0" indent="-374650" rtl="0">
              <a:spcBef>
                <a:spcPts val="0"/>
              </a:spcBef>
              <a:buClr>
                <a:schemeClr val="lt1"/>
              </a:buClr>
              <a:buSzPct val="100000"/>
              <a:buFont typeface="Arial"/>
              <a:buChar char="●"/>
            </a:pPr>
            <a:r>
              <a:rPr lang="en" sz="2300" dirty="0"/>
              <a:t>Lateral variations in density distributions will create anomalies in the gravitational attraction at the surface.</a:t>
            </a:r>
          </a:p>
          <a:p>
            <a:pPr marL="457200" lvl="0" indent="-374650" rtl="0">
              <a:spcBef>
                <a:spcPts val="0"/>
              </a:spcBef>
              <a:buClr>
                <a:schemeClr val="lt1"/>
              </a:buClr>
              <a:buSzPct val="100000"/>
              <a:buFont typeface="Arial"/>
              <a:buChar char="●"/>
            </a:pPr>
            <a:r>
              <a:rPr lang="en" sz="2300" dirty="0"/>
              <a:t>The wavelength and amplitude of the anomaly is strongly tied to the shape, burial depth and density of the body.</a:t>
            </a:r>
          </a:p>
          <a:p>
            <a:pPr marL="457200" lvl="0" indent="-374650">
              <a:spcBef>
                <a:spcPts val="0"/>
              </a:spcBef>
              <a:buClr>
                <a:schemeClr val="lt1"/>
              </a:buClr>
              <a:buSzPct val="100000"/>
              <a:buFont typeface="Arial"/>
              <a:buChar char="●"/>
            </a:pPr>
            <a:r>
              <a:rPr lang="en" sz="2300" dirty="0"/>
              <a:t>For each model, the gravitational attraction at the surface due to each triangular element within the domain was calculated at time step 0 and after 1 million years using an order 8 Gaussian Quadrature.</a:t>
            </a:r>
          </a:p>
        </p:txBody>
      </p:sp>
      <p:pic>
        <p:nvPicPr>
          <p:cNvPr id="132" name="Shape 132"/>
          <p:cNvPicPr preferRelativeResize="0"/>
          <p:nvPr/>
        </p:nvPicPr>
        <p:blipFill>
          <a:blip r:embed="rId4">
            <a:alphaModFix/>
          </a:blip>
          <a:stretch>
            <a:fillRect/>
          </a:stretch>
        </p:blipFill>
        <p:spPr>
          <a:xfrm>
            <a:off x="5029199" y="1352550"/>
            <a:ext cx="4114801" cy="3219725"/>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xEl>
                                              <p:pRg st="0" end="0"/>
                                            </p:txEl>
                                          </p:spTgt>
                                        </p:tgtEl>
                                        <p:attrNameLst>
                                          <p:attrName>style.visibility</p:attrName>
                                        </p:attrNameLst>
                                      </p:cBhvr>
                                      <p:to>
                                        <p:strVal val="visible"/>
                                      </p:to>
                                    </p:set>
                                    <p:animEffect transition="in" filter="fade">
                                      <p:cBhvr>
                                        <p:cTn id="7" dur="800"/>
                                        <p:tgtEl>
                                          <p:spTgt spid="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
                                            <p:txEl>
                                              <p:pRg st="1" end="1"/>
                                            </p:txEl>
                                          </p:spTgt>
                                        </p:tgtEl>
                                        <p:attrNameLst>
                                          <p:attrName>style.visibility</p:attrName>
                                        </p:attrNameLst>
                                      </p:cBhvr>
                                      <p:to>
                                        <p:strVal val="visible"/>
                                      </p:to>
                                    </p:set>
                                    <p:animEffect transition="in" filter="fade">
                                      <p:cBhvr>
                                        <p:cTn id="12" dur="800"/>
                                        <p:tgtEl>
                                          <p:spTgt spid="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
                                            <p:txEl>
                                              <p:pRg st="2" end="2"/>
                                            </p:txEl>
                                          </p:spTgt>
                                        </p:tgtEl>
                                        <p:attrNameLst>
                                          <p:attrName>style.visibility</p:attrName>
                                        </p:attrNameLst>
                                      </p:cBhvr>
                                      <p:to>
                                        <p:strVal val="visible"/>
                                      </p:to>
                                    </p:set>
                                    <p:animEffect transition="in" filter="fade">
                                      <p:cBhvr>
                                        <p:cTn id="17" dur="800"/>
                                        <p:tgtEl>
                                          <p:spTgt spid="130">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32"/>
                                        </p:tgtEl>
                                        <p:attrNameLst>
                                          <p:attrName>style.visibility</p:attrName>
                                        </p:attrNameLst>
                                      </p:cBhvr>
                                      <p:to>
                                        <p:strVal val="visible"/>
                                      </p:to>
                                    </p:set>
                                    <p:animEffect transition="in" filter="fade">
                                      <p:cBhvr>
                                        <p:cTn id="20" dur="1"/>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Best Fit Models</a:t>
            </a:r>
          </a:p>
        </p:txBody>
      </p:sp>
      <p:pic>
        <p:nvPicPr>
          <p:cNvPr id="139" name="Shape 139"/>
          <p:cNvPicPr preferRelativeResize="0"/>
          <p:nvPr/>
        </p:nvPicPr>
        <p:blipFill>
          <a:blip r:embed="rId3">
            <a:alphaModFix/>
          </a:blip>
          <a:stretch>
            <a:fillRect/>
          </a:stretch>
        </p:blipFill>
        <p:spPr>
          <a:xfrm>
            <a:off x="56665" y="1532949"/>
            <a:ext cx="4940058" cy="3415099"/>
          </a:xfrm>
          <a:prstGeom prst="rect">
            <a:avLst/>
          </a:prstGeom>
          <a:noFill/>
          <a:ln>
            <a:noFill/>
          </a:ln>
        </p:spPr>
      </p:pic>
      <p:pic>
        <p:nvPicPr>
          <p:cNvPr id="140" name="Shape 140"/>
          <p:cNvPicPr preferRelativeResize="0"/>
          <p:nvPr/>
        </p:nvPicPr>
        <p:blipFill>
          <a:blip r:embed="rId4">
            <a:alphaModFix/>
          </a:blip>
          <a:stretch>
            <a:fillRect/>
          </a:stretch>
        </p:blipFill>
        <p:spPr>
          <a:xfrm>
            <a:off x="5270575" y="205975"/>
            <a:ext cx="3286224" cy="4896426"/>
          </a:xfrm>
          <a:prstGeom prst="rect">
            <a:avLst/>
          </a:prstGeom>
          <a:noFill/>
          <a:ln>
            <a:noFill/>
          </a:ln>
        </p:spPr>
      </p:pic>
      <p:sp>
        <p:nvSpPr>
          <p:cNvPr id="141" name="Shape 141"/>
          <p:cNvSpPr txBox="1"/>
          <p:nvPr/>
        </p:nvSpPr>
        <p:spPr>
          <a:xfrm>
            <a:off x="142600" y="980350"/>
            <a:ext cx="4990799" cy="552600"/>
          </a:xfrm>
          <a:prstGeom prst="rect">
            <a:avLst/>
          </a:prstGeom>
          <a:noFill/>
          <a:ln>
            <a:noFill/>
          </a:ln>
        </p:spPr>
        <p:txBody>
          <a:bodyPr lIns="91425" tIns="91425" rIns="91425" bIns="91425" anchor="t" anchorCtr="0">
            <a:noAutofit/>
          </a:bodyPr>
          <a:lstStyle/>
          <a:p>
            <a:pPr>
              <a:spcBef>
                <a:spcPts val="0"/>
              </a:spcBef>
              <a:buNone/>
            </a:pPr>
            <a:r>
              <a:rPr lang="en" dirty="0">
                <a:solidFill>
                  <a:schemeClr val="lt1"/>
                </a:solidFill>
              </a:rPr>
              <a:t>Bouguer Gravity anomalies for the </a:t>
            </a:r>
            <a:r>
              <a:rPr lang="en" dirty="0" smtClean="0">
                <a:solidFill>
                  <a:schemeClr val="lt1"/>
                </a:solidFill>
              </a:rPr>
              <a:t>models </a:t>
            </a:r>
            <a:r>
              <a:rPr lang="en" dirty="0">
                <a:solidFill>
                  <a:schemeClr val="lt1"/>
                </a:solidFill>
              </a:rPr>
              <a:t>and the regional data</a:t>
            </a: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spcBef>
                <a:spcPts val="0"/>
              </a:spcBef>
              <a:buNone/>
            </a:pPr>
            <a:r>
              <a:rPr lang="en" dirty="0"/>
              <a:t>Conclusion</a:t>
            </a:r>
          </a:p>
        </p:txBody>
      </p:sp>
      <p:sp>
        <p:nvSpPr>
          <p:cNvPr id="148" name="Shape 148"/>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marL="457200" lvl="0" indent="-381000" rtl="0">
              <a:spcBef>
                <a:spcPts val="0"/>
              </a:spcBef>
              <a:buClr>
                <a:schemeClr val="lt1"/>
              </a:buClr>
              <a:buSzPct val="100000"/>
              <a:buFont typeface="Arial"/>
              <a:buChar char="●"/>
            </a:pPr>
            <a:r>
              <a:rPr lang="en" sz="2400" dirty="0"/>
              <a:t>Magma underplating at both the Moho and Conrad provide sufficient force to uplift the surface by 10s of meters out to distances of 50 km or greater from the center of the intrusion.</a:t>
            </a:r>
          </a:p>
          <a:p>
            <a:pPr marL="457200" lvl="0" indent="-381000" rtl="0">
              <a:spcBef>
                <a:spcPts val="0"/>
              </a:spcBef>
              <a:buClr>
                <a:schemeClr val="lt1"/>
              </a:buClr>
              <a:buSzPct val="100000"/>
              <a:buFont typeface="Arial"/>
              <a:buChar char="●"/>
            </a:pPr>
            <a:r>
              <a:rPr lang="en" sz="2400" dirty="0"/>
              <a:t>In the Créme Brûlée rheological models, uplift is largely accommodated by flow within the lower crust and mantle while the Jelly Sandwich models rely strongly on mantle flow.</a:t>
            </a:r>
          </a:p>
          <a:p>
            <a:pPr marL="457200" lvl="0" indent="-381000">
              <a:spcBef>
                <a:spcPts val="0"/>
              </a:spcBef>
              <a:buClr>
                <a:schemeClr val="lt1"/>
              </a:buClr>
              <a:buSzPct val="100000"/>
              <a:buFont typeface="Arial"/>
              <a:buChar char="●"/>
            </a:pPr>
            <a:r>
              <a:rPr lang="en" sz="2400" dirty="0"/>
              <a:t>The data </a:t>
            </a:r>
            <a:r>
              <a:rPr lang="en" sz="2400" dirty="0" smtClean="0"/>
              <a:t>are </a:t>
            </a:r>
            <a:r>
              <a:rPr lang="en" sz="2400" dirty="0"/>
              <a:t>best fit with 30 km underplating bodies.</a:t>
            </a:r>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457200" y="3"/>
            <a:ext cx="8229600" cy="857400"/>
          </a:xfrm>
          <a:prstGeom prst="rect">
            <a:avLst/>
          </a:prstGeom>
        </p:spPr>
        <p:txBody>
          <a:bodyPr lIns="91425" tIns="91425" rIns="91425" bIns="91425" anchor="b" anchorCtr="0">
            <a:noAutofit/>
          </a:bodyPr>
          <a:lstStyle/>
          <a:p>
            <a:pPr>
              <a:spcBef>
                <a:spcPts val="0"/>
              </a:spcBef>
              <a:buNone/>
            </a:pPr>
            <a:r>
              <a:rPr lang="en" dirty="0"/>
              <a:t>References</a:t>
            </a:r>
          </a:p>
        </p:txBody>
      </p:sp>
      <p:sp>
        <p:nvSpPr>
          <p:cNvPr id="155" name="Shape 155"/>
          <p:cNvSpPr txBox="1">
            <a:spLocks noGrp="1"/>
          </p:cNvSpPr>
          <p:nvPr>
            <p:ph type="body" idx="1"/>
          </p:nvPr>
        </p:nvSpPr>
        <p:spPr>
          <a:xfrm>
            <a:off x="90050" y="810350"/>
            <a:ext cx="8997600" cy="4115399"/>
          </a:xfrm>
          <a:prstGeom prst="rect">
            <a:avLst/>
          </a:prstGeom>
        </p:spPr>
        <p:txBody>
          <a:bodyPr lIns="91425" tIns="91425" rIns="91425" bIns="91425" anchor="t" anchorCtr="0">
            <a:noAutofit/>
          </a:bodyPr>
          <a:lstStyle/>
          <a:p>
            <a:pPr marL="457200" lvl="0" indent="-304800" rtl="0">
              <a:spcBef>
                <a:spcPts val="0"/>
              </a:spcBef>
              <a:buClr>
                <a:schemeClr val="dk1"/>
              </a:buClr>
              <a:buSzPct val="100000"/>
            </a:pPr>
            <a:r>
              <a:rPr lang="en" sz="1200" dirty="0">
                <a:solidFill>
                  <a:schemeClr val="bg1"/>
                </a:solidFill>
              </a:rPr>
              <a:t>Artemieva, I. M. (2011), Flexure and Rheology, vol. 1, book section 8, pp. 505–541, Cambridge University Press, New York.</a:t>
            </a:r>
          </a:p>
          <a:p>
            <a:pPr marL="457200" lvl="0" indent="-304800" rtl="0">
              <a:spcBef>
                <a:spcPts val="0"/>
              </a:spcBef>
              <a:buClr>
                <a:schemeClr val="dk1"/>
              </a:buClr>
              <a:buSzPct val="100000"/>
            </a:pPr>
            <a:r>
              <a:rPr lang="en" sz="1200" dirty="0">
                <a:solidFill>
                  <a:schemeClr val="bg1"/>
                </a:solidFill>
              </a:rPr>
              <a:t>Chen, W.-P., and P. Molnar (1983), Focal depths of intracontinental and intraplate earthquakes and their implications for the thermal and mechanical properties of the lithosphere, Journal of Geophysical Research: Solid Earth (1978–2012), 88 (B5), 4183–4214.</a:t>
            </a:r>
          </a:p>
          <a:p>
            <a:pPr marL="457200" lvl="0" indent="-304800" rtl="0">
              <a:spcBef>
                <a:spcPts val="0"/>
              </a:spcBef>
              <a:buClr>
                <a:schemeClr val="dk1"/>
              </a:buClr>
              <a:buSzPct val="100000"/>
            </a:pPr>
            <a:r>
              <a:rPr lang="en" sz="1200" dirty="0">
                <a:solidFill>
                  <a:schemeClr val="bg1"/>
                </a:solidFill>
              </a:rPr>
              <a:t>Chew, L. P. (1993), Guaranteed-quality mesh generation for curved surfaces, doi:10.1145/160985.161150.</a:t>
            </a:r>
          </a:p>
          <a:p>
            <a:pPr marL="457200" lvl="0" indent="-304800" rtl="0">
              <a:spcBef>
                <a:spcPts val="0"/>
              </a:spcBef>
              <a:buClr>
                <a:schemeClr val="dk1"/>
              </a:buClr>
              <a:buSzPct val="100000"/>
            </a:pPr>
            <a:r>
              <a:rPr lang="en" sz="1200" dirty="0">
                <a:solidFill>
                  <a:schemeClr val="bg1"/>
                </a:solidFill>
              </a:rPr>
              <a:t>Hasegawa, A., A. Yamamoto, D. Zhao, S. Hori, and S. Horiuchi (1993), Deep structure of arc volcanoes as inferred from seismic observations, Philosophical transactions: Royal Society London, 342, 167–178.</a:t>
            </a:r>
          </a:p>
          <a:p>
            <a:pPr marL="457200" lvl="0" indent="-304800" rtl="0">
              <a:spcBef>
                <a:spcPts val="0"/>
              </a:spcBef>
              <a:buClr>
                <a:schemeClr val="dk1"/>
              </a:buClr>
              <a:buSzPct val="100000"/>
            </a:pPr>
            <a:r>
              <a:rPr lang="en" sz="1200" dirty="0">
                <a:solidFill>
                  <a:schemeClr val="bg1"/>
                </a:solidFill>
              </a:rPr>
              <a:t>Jackson, J. (2002), Strength of the continental lithosphere: time to abandon the jelly sandwich?, GSA today, 12 (9), 4–9.</a:t>
            </a:r>
          </a:p>
          <a:p>
            <a:pPr marL="457200" lvl="0" indent="-304800">
              <a:buClr>
                <a:schemeClr val="dk1"/>
              </a:buClr>
            </a:pPr>
            <a:r>
              <a:rPr lang="en" sz="1200" dirty="0">
                <a:solidFill>
                  <a:schemeClr val="bg1"/>
                </a:solidFill>
              </a:rPr>
              <a:t>Jones, Francis H.M. </a:t>
            </a:r>
            <a:r>
              <a:rPr lang="en" sz="1200" i="1" dirty="0" smtClean="0">
                <a:solidFill>
                  <a:schemeClr val="bg1"/>
                </a:solidFill>
              </a:rPr>
              <a:t>Gravity </a:t>
            </a:r>
            <a:r>
              <a:rPr lang="en" sz="1200" i="1" dirty="0">
                <a:solidFill>
                  <a:schemeClr val="bg1"/>
                </a:solidFill>
              </a:rPr>
              <a:t>Measurements</a:t>
            </a:r>
            <a:r>
              <a:rPr lang="en" sz="1200" dirty="0">
                <a:solidFill>
                  <a:schemeClr val="bg1"/>
                </a:solidFill>
              </a:rPr>
              <a:t>. Earth and Ocean Sciences Science Education Initiative, n.d. </a:t>
            </a:r>
            <a:r>
              <a:rPr lang="en" sz="1200" dirty="0" smtClean="0">
                <a:solidFill>
                  <a:schemeClr val="bg1"/>
                </a:solidFill>
              </a:rPr>
              <a:t>Retrieved from </a:t>
            </a:r>
            <a:r>
              <a:rPr lang="en-US" sz="1200" dirty="0" smtClean="0"/>
              <a:t>http://www.eos.ubc.ca/~</a:t>
            </a:r>
            <a:r>
              <a:rPr lang="en-US" sz="1200" dirty="0" smtClean="0"/>
              <a:t>fjones/aglosite/objects/meth_4/basics.htm</a:t>
            </a:r>
            <a:r>
              <a:rPr lang="en" sz="1200" dirty="0" smtClean="0">
                <a:solidFill>
                  <a:schemeClr val="bg1"/>
                </a:solidFill>
              </a:rPr>
              <a:t> </a:t>
            </a:r>
            <a:r>
              <a:rPr lang="en" sz="1200" dirty="0">
                <a:solidFill>
                  <a:schemeClr val="bg1"/>
                </a:solidFill>
              </a:rPr>
              <a:t>19 Feb. 2015.</a:t>
            </a:r>
          </a:p>
          <a:p>
            <a:pPr marL="457200" lvl="0" indent="-304800" rtl="0">
              <a:spcBef>
                <a:spcPts val="0"/>
              </a:spcBef>
              <a:buClr>
                <a:schemeClr val="dk1"/>
              </a:buClr>
              <a:buSzPct val="100000"/>
            </a:pPr>
            <a:r>
              <a:rPr lang="en" sz="1200" dirty="0">
                <a:solidFill>
                  <a:schemeClr val="bg1"/>
                </a:solidFill>
              </a:rPr>
              <a:t>Ruppert, J. (1995), A Delaunay refinement algorithm for quality 2-dimensional mesh generation, Journal of Algorithms, 18 (3), 548–585.</a:t>
            </a:r>
          </a:p>
          <a:p>
            <a:pPr marL="457200" lvl="0" indent="-304800" rtl="0">
              <a:spcBef>
                <a:spcPts val="0"/>
              </a:spcBef>
              <a:buClr>
                <a:schemeClr val="dk1"/>
              </a:buClr>
              <a:buSzPct val="100000"/>
            </a:pPr>
            <a:r>
              <a:rPr lang="en" sz="1200" dirty="0">
                <a:solidFill>
                  <a:schemeClr val="bg1"/>
                </a:solidFill>
              </a:rPr>
              <a:t>Tamura, Y., Y. Tatsumi, Z. Dapeng, Y. Kido, and H. Shukuno (2001), Distribution of Quaternary volcanoes in the Northeast Japan arc: geologic and geophysical evidence of hot fingers in the mantle wedge, Proceedings of the Japan Academy. Series B Physical and biological sciences, 77 (7), 135–139.</a:t>
            </a:r>
          </a:p>
          <a:p>
            <a:pPr marL="457200" lvl="0" indent="-304800" rtl="0">
              <a:spcBef>
                <a:spcPts val="0"/>
              </a:spcBef>
              <a:buClr>
                <a:schemeClr val="dk1"/>
              </a:buClr>
              <a:buSzPct val="100000"/>
            </a:pPr>
            <a:r>
              <a:rPr lang="en" sz="1200" dirty="0">
                <a:solidFill>
                  <a:schemeClr val="bg1"/>
                </a:solidFill>
              </a:rPr>
              <a:t>Tamura, Y., Y. Tatsumi, D. Zhao, Y. Kido, and H. Shukuno (2002), Hot fingers in the mantle wedge: new insights into magma genesis in subduction zones, Earth and Planetary Science Letters, 197, 105–116.</a:t>
            </a:r>
          </a:p>
          <a:p>
            <a:pPr marL="457200" lvl="0" indent="-304800" rtl="0">
              <a:spcBef>
                <a:spcPts val="0"/>
              </a:spcBef>
              <a:buClr>
                <a:schemeClr val="dk1"/>
              </a:buClr>
              <a:buSzPct val="100000"/>
            </a:pPr>
            <a:r>
              <a:rPr lang="en" sz="1200" dirty="0">
                <a:solidFill>
                  <a:schemeClr val="bg1"/>
                </a:solidFill>
              </a:rPr>
              <a:t>Wilkinson, Jamie J. "Triggers for the formation of porphyry ore deposits in magmatic arcs." </a:t>
            </a:r>
            <a:r>
              <a:rPr lang="en" sz="1200" i="1" dirty="0">
                <a:solidFill>
                  <a:schemeClr val="bg1"/>
                </a:solidFill>
              </a:rPr>
              <a:t>Nature Geoscience</a:t>
            </a:r>
            <a:r>
              <a:rPr lang="en" sz="1200" dirty="0">
                <a:solidFill>
                  <a:schemeClr val="bg1"/>
                </a:solidFill>
              </a:rPr>
              <a:t> 6.11 (2013): 917-925.</a:t>
            </a:r>
          </a:p>
          <a:p>
            <a:pPr marL="457200" lvl="0" indent="-304800" rtl="0">
              <a:spcBef>
                <a:spcPts val="0"/>
              </a:spcBef>
              <a:buClr>
                <a:schemeClr val="dk1"/>
              </a:buClr>
              <a:buSzPct val="100000"/>
            </a:pPr>
            <a:r>
              <a:rPr lang="en" sz="1200" dirty="0">
                <a:solidFill>
                  <a:schemeClr val="bg1"/>
                </a:solidFill>
              </a:rPr>
              <a:t>"Buoyancy." Plato.is / Stability of Fishing Vessels / /. Westfjords Growth Agreement, n.d. Web. 19 Feb. 2015.</a:t>
            </a: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imple-dark">
  <a:themeElements>
    <a:clrScheme name="Custom 345">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TotalTime>
  <Words>994</Words>
  <Application>Microsoft Office PowerPoint</Application>
  <PresentationFormat>On-screen Show (16:9)</PresentationFormat>
  <Paragraphs>81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simple-dark</vt:lpstr>
      <vt:lpstr>Using 2D-Axisymmetric Finite Element Models to understand the influence of Magma Underplating</vt:lpstr>
      <vt:lpstr>Acknowledgement</vt:lpstr>
      <vt:lpstr>Talk Outline</vt:lpstr>
      <vt:lpstr>Background</vt:lpstr>
      <vt:lpstr>Study Area/Tectonic Setting</vt:lpstr>
      <vt:lpstr>Study Motivation</vt:lpstr>
      <vt:lpstr>Numerical Method</vt:lpstr>
      <vt:lpstr>Modeled Scenarios</vt:lpstr>
      <vt:lpstr>Varying Intrusion geometry</vt:lpstr>
      <vt:lpstr>Elastic Layer Thickness</vt:lpstr>
      <vt:lpstr>Rheology test:  Créme Brûlée vs Jelly sandwich models</vt:lpstr>
      <vt:lpstr>Varying Depth of the Intrusion </vt:lpstr>
      <vt:lpstr>Model Validation </vt:lpstr>
      <vt:lpstr>Gravity Anomalies</vt:lpstr>
      <vt:lpstr>Best Fit Models</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2D-Axisymmetric Finite Element Models to understand the influence of Magma Underplating</dc:title>
  <cp:lastModifiedBy>Ophelia George</cp:lastModifiedBy>
  <cp:revision>8</cp:revision>
  <dcterms:modified xsi:type="dcterms:W3CDTF">2015-03-07T18:15:47Z</dcterms:modified>
</cp:coreProperties>
</file>